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5" r:id="rId1"/>
  </p:sldMasterIdLst>
  <p:notesMasterIdLst>
    <p:notesMasterId r:id="rId38"/>
  </p:notesMasterIdLst>
  <p:sldIdLst>
    <p:sldId id="256" r:id="rId2"/>
    <p:sldId id="257" r:id="rId3"/>
    <p:sldId id="258" r:id="rId4"/>
    <p:sldId id="259" r:id="rId5"/>
    <p:sldId id="264" r:id="rId6"/>
    <p:sldId id="260" r:id="rId7"/>
    <p:sldId id="300" r:id="rId8"/>
    <p:sldId id="297" r:id="rId9"/>
    <p:sldId id="266" r:id="rId10"/>
    <p:sldId id="292" r:id="rId11"/>
    <p:sldId id="265" r:id="rId12"/>
    <p:sldId id="271" r:id="rId13"/>
    <p:sldId id="293" r:id="rId14"/>
    <p:sldId id="295" r:id="rId15"/>
    <p:sldId id="296" r:id="rId16"/>
    <p:sldId id="270" r:id="rId17"/>
    <p:sldId id="268" r:id="rId18"/>
    <p:sldId id="269" r:id="rId19"/>
    <p:sldId id="272" r:id="rId20"/>
    <p:sldId id="275" r:id="rId21"/>
    <p:sldId id="298" r:id="rId22"/>
    <p:sldId id="277" r:id="rId23"/>
    <p:sldId id="276" r:id="rId24"/>
    <p:sldId id="273" r:id="rId25"/>
    <p:sldId id="274" r:id="rId26"/>
    <p:sldId id="284" r:id="rId27"/>
    <p:sldId id="299" r:id="rId28"/>
    <p:sldId id="288" r:id="rId29"/>
    <p:sldId id="289" r:id="rId30"/>
    <p:sldId id="290" r:id="rId31"/>
    <p:sldId id="281" r:id="rId32"/>
    <p:sldId id="280" r:id="rId33"/>
    <p:sldId id="285" r:id="rId34"/>
    <p:sldId id="282" r:id="rId35"/>
    <p:sldId id="283" r:id="rId36"/>
    <p:sldId id="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8"/>
    <p:restoredTop sz="87949"/>
  </p:normalViewPr>
  <p:slideViewPr>
    <p:cSldViewPr snapToGrid="0" snapToObjects="1">
      <p:cViewPr varScale="1">
        <p:scale>
          <a:sx n="114" d="100"/>
          <a:sy n="114" d="100"/>
        </p:scale>
        <p:origin x="120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C6059-2164-324B-8163-B69132515152}" type="datetimeFigureOut">
              <a:rPr lang="en-US" smtClean="0"/>
              <a:t>5/12/18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1022A-9E85-B440-A83C-967B15F9BBD9}" type="slidenum">
              <a:rPr lang="en-US" smtClean="0"/>
              <a:t>‹#›</a:t>
            </a:fld>
            <a:endParaRPr lang="en-US"/>
          </a:p>
        </p:txBody>
      </p:sp>
    </p:spTree>
    <p:extLst>
      <p:ext uri="{BB962C8B-B14F-4D97-AF65-F5344CB8AC3E}">
        <p14:creationId xmlns:p14="http://schemas.microsoft.com/office/powerpoint/2010/main" val="111082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redux.js.org/" TargetMode="External"/><Relationship Id="rId7" Type="http://schemas.openxmlformats.org/officeDocument/2006/relationships/hyperlink" Target="https://realm.io/docs/react-native/latest/"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facebook.github.io/react-native/docs/getting-started.html" TargetMode="External"/><Relationship Id="rId5" Type="http://schemas.openxmlformats.org/officeDocument/2006/relationships/hyperlink" Target="https://www.realm.io/docs/javascript/latest/" TargetMode="External"/><Relationship Id="rId4" Type="http://schemas.openxmlformats.org/officeDocument/2006/relationships/hyperlink" Target="http://graphql.or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acebook.github.io/react-native/docs/getting-started.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dux.js.org/" TargetMode="External"/><Relationship Id="rId7" Type="http://schemas.openxmlformats.org/officeDocument/2006/relationships/hyperlink" Target="https://realm.io/docs/react-native/latest/"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facebook.github.io/react-native/docs/getting-started.html" TargetMode="External"/><Relationship Id="rId5" Type="http://schemas.openxmlformats.org/officeDocument/2006/relationships/hyperlink" Target="https://www.realm.io/docs/javascript/latest/" TargetMode="External"/><Relationship Id="rId4" Type="http://schemas.openxmlformats.org/officeDocument/2006/relationships/hyperlink" Target="http://graphql.org/"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dux.js.org/" TargetMode="External"/><Relationship Id="rId7" Type="http://schemas.openxmlformats.org/officeDocument/2006/relationships/hyperlink" Target="https://realm.io/docs/react-native/latest/"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facebook.github.io/react-native/docs/getting-started.html" TargetMode="External"/><Relationship Id="rId5" Type="http://schemas.openxmlformats.org/officeDocument/2006/relationships/hyperlink" Target="https://www.realm.io/docs/javascript/latest/" TargetMode="External"/><Relationship Id="rId4" Type="http://schemas.openxmlformats.org/officeDocument/2006/relationships/hyperlink" Target="http://graphql.org/"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rt2zz/redux-persis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acebook.github.io/react-native/" TargetMode="External"/><Relationship Id="rId7" Type="http://schemas.openxmlformats.org/officeDocument/2006/relationships/hyperlink" Target="http://facebook.github.io/react-nativ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github.com/newsuk/times-components" TargetMode="External"/><Relationship Id="rId5" Type="http://schemas.openxmlformats.org/officeDocument/2006/relationships/hyperlink" Target="https://www.flipkart.com/" TargetMode="External"/><Relationship Id="rId4" Type="http://schemas.openxmlformats.org/officeDocument/2006/relationships/hyperlink" Target="https://mobile.twitter.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html5accessibility.co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3c.github.io/aria-in-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with React. Ask how many people are not familiar with React. It even a couple people are not, explain what it is.</a:t>
            </a:r>
          </a:p>
          <a:p>
            <a:r>
              <a:rPr lang="en-US" dirty="0"/>
              <a:t>React is a JavaScript library developed by Facebook. It is a way to make dynamic web applications.</a:t>
            </a:r>
            <a:r>
              <a:rPr lang="en-US" sz="1200" b="0" i="0" kern="1200" dirty="0">
                <a:solidFill>
                  <a:schemeClr val="tx1"/>
                </a:solidFill>
                <a:effectLst/>
                <a:latin typeface="+mn-lt"/>
                <a:ea typeface="+mn-ea"/>
                <a:cs typeface="+mn-cs"/>
              </a:rPr>
              <a:t> React will efficiently update and render just the right components when your data changes.</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2</a:t>
            </a:fld>
            <a:endParaRPr lang="en-US"/>
          </a:p>
        </p:txBody>
      </p:sp>
    </p:spTree>
    <p:extLst>
      <p:ext uri="{BB962C8B-B14F-4D97-AF65-F5344CB8AC3E}">
        <p14:creationId xmlns:p14="http://schemas.microsoft.com/office/powerpoint/2010/main" val="1061796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With React Native, you don't use a special language or syntax for defining styles. You just style your application using JavaScript. All of the core components accept a prop named </a:t>
            </a:r>
            <a:r>
              <a:rPr lang="en-US" dirty="0"/>
              <a:t>style</a:t>
            </a:r>
            <a:r>
              <a:rPr lang="en-US" sz="1200" b="0" i="0" kern="1200" dirty="0">
                <a:solidFill>
                  <a:schemeClr val="tx1"/>
                </a:solidFill>
                <a:effectLst/>
                <a:latin typeface="+mn-lt"/>
                <a:ea typeface="+mn-ea"/>
                <a:cs typeface="+mn-cs"/>
              </a:rPr>
              <a:t>. The style names and </a:t>
            </a:r>
            <a:r>
              <a:rPr lang="en-US" sz="1200" b="0" i="0" u="none" strike="noStrike" kern="1200" dirty="0">
                <a:solidFill>
                  <a:schemeClr val="tx1"/>
                </a:solidFill>
                <a:effectLst/>
                <a:latin typeface="+mn-lt"/>
                <a:ea typeface="+mn-ea"/>
                <a:cs typeface="+mn-cs"/>
              </a:rPr>
              <a:t>values </a:t>
            </a:r>
            <a:r>
              <a:rPr lang="en-US" sz="1200" b="0" i="0" kern="1200" dirty="0">
                <a:solidFill>
                  <a:schemeClr val="tx1"/>
                </a:solidFill>
                <a:effectLst/>
                <a:latin typeface="+mn-lt"/>
                <a:ea typeface="+mn-ea"/>
                <a:cs typeface="+mn-cs"/>
              </a:rPr>
              <a:t>usually match how CSS works on the web</a:t>
            </a:r>
          </a:p>
        </p:txBody>
      </p:sp>
      <p:sp>
        <p:nvSpPr>
          <p:cNvPr id="4" name="Slide Number Placeholder 3"/>
          <p:cNvSpPr>
            <a:spLocks noGrp="1"/>
          </p:cNvSpPr>
          <p:nvPr>
            <p:ph type="sldNum" sz="quarter" idx="10"/>
          </p:nvPr>
        </p:nvSpPr>
        <p:spPr/>
        <p:txBody>
          <a:bodyPr/>
          <a:lstStyle/>
          <a:p>
            <a:fld id="{E021022A-9E85-B440-A83C-967B15F9BBD9}" type="slidenum">
              <a:rPr lang="en-US" smtClean="0"/>
              <a:t>16</a:t>
            </a:fld>
            <a:endParaRPr lang="en-US"/>
          </a:p>
        </p:txBody>
      </p:sp>
    </p:spTree>
    <p:extLst>
      <p:ext uri="{BB962C8B-B14F-4D97-AF65-F5344CB8AC3E}">
        <p14:creationId xmlns:p14="http://schemas.microsoft.com/office/powerpoint/2010/main" val="2232630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Components use the flexbox algorithm to specify the layout of their children. Flexbox is designed to provide a consistent layout on different screen sizes. For me, this was the most tricky part, since I don’t have any experience with Flexbox. But once you get the hang of it, it becomes quite powerful in specifying how the different components of an app should look.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Demo: Flexbox</a:t>
            </a:r>
          </a:p>
        </p:txBody>
      </p:sp>
      <p:sp>
        <p:nvSpPr>
          <p:cNvPr id="4" name="Slide Number Placeholder 3"/>
          <p:cNvSpPr>
            <a:spLocks noGrp="1"/>
          </p:cNvSpPr>
          <p:nvPr>
            <p:ph type="sldNum" sz="quarter" idx="10"/>
          </p:nvPr>
        </p:nvSpPr>
        <p:spPr/>
        <p:txBody>
          <a:bodyPr/>
          <a:lstStyle/>
          <a:p>
            <a:fld id="{E021022A-9E85-B440-A83C-967B15F9BBD9}" type="slidenum">
              <a:rPr lang="en-US" smtClean="0"/>
              <a:t>17</a:t>
            </a:fld>
            <a:endParaRPr lang="en-US"/>
          </a:p>
        </p:txBody>
      </p:sp>
    </p:spTree>
    <p:extLst>
      <p:ext uri="{BB962C8B-B14F-4D97-AF65-F5344CB8AC3E}">
        <p14:creationId xmlns:p14="http://schemas.microsoft.com/office/powerpoint/2010/main" val="80199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 </a:t>
            </a:r>
            <a:r>
              <a:rPr lang="en-US" dirty="0" err="1"/>
              <a:t>GithubClient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Animations are very important to create a great user experience. Stationary objects must overcome inertia as they start moving. Objects in motion have momentum and rarely come to a stop immediately. Animations allow you to convey physically believable motion in your interface</a:t>
            </a:r>
          </a:p>
          <a:p>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18</a:t>
            </a:fld>
            <a:endParaRPr lang="en-US"/>
          </a:p>
        </p:txBody>
      </p:sp>
    </p:spTree>
    <p:extLst>
      <p:ext uri="{BB962C8B-B14F-4D97-AF65-F5344CB8AC3E}">
        <p14:creationId xmlns:p14="http://schemas.microsoft.com/office/powerpoint/2010/main" val="401493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area, React Native can use the same techniques React uses. The best choices would depend on the complexity of the app itself. The simplest way is to store data in the state of a component and update it every time a user performs a relevant action on the component. A more complex way of dealing with data is to use </a:t>
            </a:r>
            <a:r>
              <a:rPr lang="en-US" sz="1200" b="0" i="0" u="none" strike="noStrike" kern="1200" dirty="0">
                <a:solidFill>
                  <a:schemeClr val="tx1"/>
                </a:solidFill>
                <a:effectLst/>
                <a:latin typeface="+mn-lt"/>
                <a:ea typeface="+mn-ea"/>
                <a:cs typeface="+mn-cs"/>
                <a:hlinkClick r:id="rId3"/>
              </a:rPr>
              <a:t>Redux</a:t>
            </a:r>
            <a:r>
              <a:rPr lang="en-US" sz="1200" b="0" i="0" kern="1200" dirty="0">
                <a:solidFill>
                  <a:schemeClr val="tx1"/>
                </a:solidFill>
                <a:effectLst/>
                <a:latin typeface="+mn-lt"/>
                <a:ea typeface="+mn-ea"/>
                <a:cs typeface="+mn-cs"/>
              </a:rPr>
              <a:t> (most popular), </a:t>
            </a:r>
            <a:r>
              <a:rPr lang="en-US" sz="1200" b="0" i="0" u="none" strike="noStrike" kern="1200" dirty="0">
                <a:solidFill>
                  <a:schemeClr val="tx1"/>
                </a:solidFill>
                <a:effectLst/>
                <a:latin typeface="+mn-lt"/>
                <a:ea typeface="+mn-ea"/>
                <a:cs typeface="+mn-cs"/>
                <a:hlinkClick r:id="rId4"/>
              </a:rPr>
              <a:t>GraphQL</a:t>
            </a:r>
            <a:r>
              <a:rPr lang="en-US" sz="1200" b="0" i="0" kern="1200" dirty="0">
                <a:solidFill>
                  <a:schemeClr val="tx1"/>
                </a:solidFill>
                <a:effectLst/>
                <a:latin typeface="+mn-lt"/>
                <a:ea typeface="+mn-ea"/>
                <a:cs typeface="+mn-cs"/>
              </a:rPr>
              <a:t> (to retrieve data from a server) or </a:t>
            </a:r>
            <a:r>
              <a:rPr lang="en-US" sz="1200" b="0" i="0" u="none" strike="noStrike" kern="1200" dirty="0">
                <a:solidFill>
                  <a:schemeClr val="tx1"/>
                </a:solidFill>
                <a:effectLst/>
                <a:latin typeface="+mn-lt"/>
                <a:ea typeface="+mn-ea"/>
                <a:cs typeface="+mn-cs"/>
                <a:hlinkClick r:id="rId5"/>
              </a:rPr>
              <a:t>Realm</a:t>
            </a:r>
            <a:r>
              <a:rPr lang="en-US" sz="1200" b="0" i="0" kern="1200" dirty="0">
                <a:solidFill>
                  <a:schemeClr val="tx1"/>
                </a:solidFill>
                <a:effectLst/>
                <a:latin typeface="+mn-lt"/>
                <a:ea typeface="+mn-ea"/>
                <a:cs typeface="+mn-cs"/>
              </a:rPr>
              <a:t> (best for large amounts of data).</a:t>
            </a:r>
            <a:br>
              <a:rPr lang="en-US" sz="1200" u="none" strike="noStrike" kern="1200" dirty="0">
                <a:solidFill>
                  <a:schemeClr val="tx1"/>
                </a:solidFill>
                <a:effectLst/>
                <a:latin typeface="+mn-lt"/>
                <a:ea typeface="+mn-ea"/>
                <a:cs typeface="+mn-cs"/>
                <a:hlinkClick r:id="rId6"/>
              </a:rPr>
            </a:br>
            <a:r>
              <a:rPr lang="en-US" sz="1200" b="0" i="0" u="none" strike="noStrike" kern="1200" dirty="0">
                <a:solidFill>
                  <a:schemeClr val="tx1"/>
                </a:solidFill>
                <a:effectLst/>
                <a:latin typeface="+mn-lt"/>
                <a:ea typeface="+mn-ea"/>
                <a:cs typeface="+mn-cs"/>
                <a:hlinkClick r:id="rId4"/>
              </a:rPr>
              <a:t>GraphQL</a:t>
            </a:r>
            <a:r>
              <a:rPr lang="en-US" sz="1200" b="0" i="0" kern="1200" dirty="0">
                <a:solidFill>
                  <a:schemeClr val="tx1"/>
                </a:solidFill>
                <a:effectLst/>
                <a:latin typeface="+mn-lt"/>
                <a:ea typeface="+mn-ea"/>
                <a:cs typeface="+mn-cs"/>
              </a:rPr>
              <a:t> is a query language for easily fetching and updating remote data on any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-compliant server</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a:t>
            </a:r>
            <a:r>
              <a:rPr lang="en-US" sz="1200" u="none" strike="noStrike" kern="1200" dirty="0">
                <a:solidFill>
                  <a:schemeClr val="tx1"/>
                </a:solidFill>
                <a:effectLst/>
                <a:latin typeface="+mn-lt"/>
                <a:ea typeface="+mn-ea"/>
                <a:cs typeface="+mn-cs"/>
                <a:hlinkClick r:id="rId7"/>
              </a:rPr>
              <a:t>Realm</a:t>
            </a:r>
            <a:r>
              <a:rPr lang="en-US" sz="1200" kern="1200" dirty="0">
                <a:solidFill>
                  <a:schemeClr val="tx1"/>
                </a:solidFill>
                <a:effectLst/>
                <a:latin typeface="+mn-lt"/>
                <a:ea typeface="+mn-ea"/>
                <a:cs typeface="+mn-cs"/>
              </a:rPr>
              <a:t> library uses a custom database, written from scratch in C to be compatible on both iOS and Android. It's suitable for apps with a tremendous amount of data</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19</a:t>
            </a:fld>
            <a:endParaRPr lang="en-US"/>
          </a:p>
        </p:txBody>
      </p:sp>
    </p:spTree>
    <p:extLst>
      <p:ext uri="{BB962C8B-B14F-4D97-AF65-F5344CB8AC3E}">
        <p14:creationId xmlns:p14="http://schemas.microsoft.com/office/powerpoint/2010/main" val="290095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hlinkClick r:id="rId3"/>
              </a:rPr>
              <a:t>Redux</a:t>
            </a:r>
            <a:r>
              <a:rPr lang="en-US" sz="1200" kern="1200" dirty="0">
                <a:solidFill>
                  <a:schemeClr val="tx1"/>
                </a:solidFill>
                <a:effectLst/>
                <a:latin typeface="+mn-lt"/>
                <a:ea typeface="+mn-ea"/>
                <a:cs typeface="+mn-cs"/>
              </a:rPr>
              <a:t> is the most common choice of library for managing data in medium and large apps. Redux provides a store object which maintains the application state, and can notify your React components when state changes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application will create a single Redux </a:t>
            </a:r>
            <a:r>
              <a:rPr lang="en-US" dirty="0"/>
              <a:t>store</a:t>
            </a:r>
            <a:r>
              <a:rPr lang="en-US" sz="1200" b="0" i="0" kern="1200" dirty="0">
                <a:solidFill>
                  <a:schemeClr val="tx1"/>
                </a:solidFill>
                <a:effectLst/>
                <a:latin typeface="+mn-lt"/>
                <a:ea typeface="+mn-ea"/>
                <a:cs typeface="+mn-cs"/>
              </a:rPr>
              <a:t> to hold </a:t>
            </a:r>
            <a:r>
              <a:rPr lang="en-US" sz="1200" b="0"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data and state.</a:t>
            </a:r>
            <a:r>
              <a:rPr lang="en-US" dirty="0"/>
              <a:t> </a:t>
            </a:r>
          </a:p>
          <a:p>
            <a:r>
              <a:rPr lang="en-US" dirty="0"/>
              <a:t>Action</a:t>
            </a:r>
            <a:r>
              <a:rPr lang="en-US" sz="1200" b="0" i="0" kern="1200" dirty="0">
                <a:solidFill>
                  <a:schemeClr val="tx1"/>
                </a:solidFill>
                <a:effectLst/>
                <a:latin typeface="+mn-lt"/>
                <a:ea typeface="+mn-ea"/>
                <a:cs typeface="+mn-cs"/>
              </a:rPr>
              <a:t>s should be plain objects containing a </a:t>
            </a:r>
            <a:r>
              <a:rPr lang="en-US" dirty="0"/>
              <a:t>type</a:t>
            </a:r>
            <a:r>
              <a:rPr lang="en-US" sz="1200" b="0" i="0" kern="1200" dirty="0">
                <a:solidFill>
                  <a:schemeClr val="tx1"/>
                </a:solidFill>
                <a:effectLst/>
                <a:latin typeface="+mn-lt"/>
                <a:ea typeface="+mn-ea"/>
                <a:cs typeface="+mn-cs"/>
              </a:rPr>
              <a:t> field, e.g. </a:t>
            </a:r>
            <a:r>
              <a:rPr lang="en-US" dirty="0"/>
              <a:t>{type: 'INCREMENT’}</a:t>
            </a:r>
          </a:p>
          <a:p>
            <a:r>
              <a:rPr lang="en-US" sz="1200" b="0" i="0" kern="1200" dirty="0">
                <a:solidFill>
                  <a:schemeClr val="tx1"/>
                </a:solidFill>
                <a:effectLst/>
                <a:latin typeface="+mn-lt"/>
                <a:ea typeface="+mn-ea"/>
                <a:cs typeface="+mn-cs"/>
              </a:rPr>
              <a:t>You then define a function to handle </a:t>
            </a:r>
            <a:r>
              <a:rPr lang="en-US" dirty="0"/>
              <a:t>action</a:t>
            </a:r>
            <a:r>
              <a:rPr lang="en-US" sz="1200" b="0" i="0" kern="1200" dirty="0">
                <a:solidFill>
                  <a:schemeClr val="tx1"/>
                </a:solidFill>
                <a:effectLst/>
                <a:latin typeface="+mn-lt"/>
                <a:ea typeface="+mn-ea"/>
                <a:cs typeface="+mn-cs"/>
              </a:rPr>
              <a:t>s, and update the </a:t>
            </a:r>
            <a:r>
              <a:rPr lang="en-US" dirty="0"/>
              <a:t>store</a:t>
            </a:r>
            <a:r>
              <a:rPr lang="en-US" sz="1200" b="0" i="0" kern="1200" dirty="0">
                <a:solidFill>
                  <a:schemeClr val="tx1"/>
                </a:solidFill>
                <a:effectLst/>
                <a:latin typeface="+mn-lt"/>
                <a:ea typeface="+mn-ea"/>
                <a:cs typeface="+mn-cs"/>
              </a:rPr>
              <a:t> accordingly called a reducer</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20</a:t>
            </a:fld>
            <a:endParaRPr lang="en-US"/>
          </a:p>
        </p:txBody>
      </p:sp>
    </p:spTree>
    <p:extLst>
      <p:ext uri="{BB962C8B-B14F-4D97-AF65-F5344CB8AC3E}">
        <p14:creationId xmlns:p14="http://schemas.microsoft.com/office/powerpoint/2010/main" val="3807615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area, React Native can use the same techniques React uses. The best choices would depend on the complexity of the app itself. The simplest way is to store data in the state of a component and update it every time a user performs a relevant action on the component. A more complex way of dealing with data is to use </a:t>
            </a:r>
            <a:r>
              <a:rPr lang="en-US" sz="1200" b="0" i="0" u="none" strike="noStrike" kern="1200" dirty="0">
                <a:solidFill>
                  <a:schemeClr val="tx1"/>
                </a:solidFill>
                <a:effectLst/>
                <a:latin typeface="+mn-lt"/>
                <a:ea typeface="+mn-ea"/>
                <a:cs typeface="+mn-cs"/>
                <a:hlinkClick r:id="rId3"/>
              </a:rPr>
              <a:t>Redux</a:t>
            </a:r>
            <a:r>
              <a:rPr lang="en-US" sz="1200" b="0" i="0" kern="1200" dirty="0">
                <a:solidFill>
                  <a:schemeClr val="tx1"/>
                </a:solidFill>
                <a:effectLst/>
                <a:latin typeface="+mn-lt"/>
                <a:ea typeface="+mn-ea"/>
                <a:cs typeface="+mn-cs"/>
              </a:rPr>
              <a:t> (most popular), </a:t>
            </a:r>
            <a:r>
              <a:rPr lang="en-US" sz="1200" b="0" i="0" u="none" strike="noStrike" kern="1200" dirty="0">
                <a:solidFill>
                  <a:schemeClr val="tx1"/>
                </a:solidFill>
                <a:effectLst/>
                <a:latin typeface="+mn-lt"/>
                <a:ea typeface="+mn-ea"/>
                <a:cs typeface="+mn-cs"/>
                <a:hlinkClick r:id="rId4"/>
              </a:rPr>
              <a:t>GraphQL</a:t>
            </a:r>
            <a:r>
              <a:rPr lang="en-US" sz="1200" b="0" i="0" kern="1200" dirty="0">
                <a:solidFill>
                  <a:schemeClr val="tx1"/>
                </a:solidFill>
                <a:effectLst/>
                <a:latin typeface="+mn-lt"/>
                <a:ea typeface="+mn-ea"/>
                <a:cs typeface="+mn-cs"/>
              </a:rPr>
              <a:t> (to retrieve data from a server) or </a:t>
            </a:r>
            <a:r>
              <a:rPr lang="en-US" sz="1200" b="0" i="0" u="none" strike="noStrike" kern="1200" dirty="0">
                <a:solidFill>
                  <a:schemeClr val="tx1"/>
                </a:solidFill>
                <a:effectLst/>
                <a:latin typeface="+mn-lt"/>
                <a:ea typeface="+mn-ea"/>
                <a:cs typeface="+mn-cs"/>
                <a:hlinkClick r:id="rId5"/>
              </a:rPr>
              <a:t>Realm</a:t>
            </a:r>
            <a:r>
              <a:rPr lang="en-US" sz="1200" b="0" i="0" kern="1200" dirty="0">
                <a:solidFill>
                  <a:schemeClr val="tx1"/>
                </a:solidFill>
                <a:effectLst/>
                <a:latin typeface="+mn-lt"/>
                <a:ea typeface="+mn-ea"/>
                <a:cs typeface="+mn-cs"/>
              </a:rPr>
              <a:t> (best for large amounts of data).</a:t>
            </a:r>
            <a:br>
              <a:rPr lang="en-US" sz="1200" u="none" strike="noStrike" kern="1200" dirty="0">
                <a:solidFill>
                  <a:schemeClr val="tx1"/>
                </a:solidFill>
                <a:effectLst/>
                <a:latin typeface="+mn-lt"/>
                <a:ea typeface="+mn-ea"/>
                <a:cs typeface="+mn-cs"/>
                <a:hlinkClick r:id="rId6"/>
              </a:rPr>
            </a:br>
            <a:r>
              <a:rPr lang="en-US" sz="1200" b="0" i="0" u="none" strike="noStrike" kern="1200" dirty="0">
                <a:solidFill>
                  <a:schemeClr val="tx1"/>
                </a:solidFill>
                <a:effectLst/>
                <a:latin typeface="+mn-lt"/>
                <a:ea typeface="+mn-ea"/>
                <a:cs typeface="+mn-cs"/>
                <a:hlinkClick r:id="rId4"/>
              </a:rPr>
              <a:t>GraphQL</a:t>
            </a:r>
            <a:r>
              <a:rPr lang="en-US" sz="1200" b="0" i="0" kern="1200" dirty="0">
                <a:solidFill>
                  <a:schemeClr val="tx1"/>
                </a:solidFill>
                <a:effectLst/>
                <a:latin typeface="+mn-lt"/>
                <a:ea typeface="+mn-ea"/>
                <a:cs typeface="+mn-cs"/>
              </a:rPr>
              <a:t> is a query language for easily fetching and updating remote data on any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-compliant server</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a:t>
            </a:r>
            <a:r>
              <a:rPr lang="en-US" sz="1200" u="none" strike="noStrike" kern="1200" dirty="0">
                <a:solidFill>
                  <a:schemeClr val="tx1"/>
                </a:solidFill>
                <a:effectLst/>
                <a:latin typeface="+mn-lt"/>
                <a:ea typeface="+mn-ea"/>
                <a:cs typeface="+mn-cs"/>
                <a:hlinkClick r:id="rId7"/>
              </a:rPr>
              <a:t>Realm</a:t>
            </a:r>
            <a:r>
              <a:rPr lang="en-US" sz="1200" kern="1200" dirty="0">
                <a:solidFill>
                  <a:schemeClr val="tx1"/>
                </a:solidFill>
                <a:effectLst/>
                <a:latin typeface="+mn-lt"/>
                <a:ea typeface="+mn-ea"/>
                <a:cs typeface="+mn-cs"/>
              </a:rPr>
              <a:t> library uses a custom database, written from scratch in C to be compatible on both iOS and Android. It's suitable for apps with a tremendous amount of data</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21</a:t>
            </a:fld>
            <a:endParaRPr lang="en-US"/>
          </a:p>
        </p:txBody>
      </p:sp>
    </p:spTree>
    <p:extLst>
      <p:ext uri="{BB962C8B-B14F-4D97-AF65-F5344CB8AC3E}">
        <p14:creationId xmlns:p14="http://schemas.microsoft.com/office/powerpoint/2010/main" val="493599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Realm is a cross-platform database for iOS and Android, made available as a React Native component</a:t>
            </a:r>
          </a:p>
          <a:p>
            <a:r>
              <a:rPr lang="en-US" sz="1200" b="0" i="0" kern="1200" dirty="0">
                <a:solidFill>
                  <a:schemeClr val="tx1"/>
                </a:solidFill>
                <a:effectLst/>
                <a:latin typeface="+mn-lt"/>
                <a:ea typeface="+mn-ea"/>
                <a:cs typeface="+mn-cs"/>
              </a:rPr>
              <a:t>Realm is generally your best option if you want to use a real database, instead of storing all data in-memory with Redux</a:t>
            </a:r>
          </a:p>
          <a:p>
            <a:r>
              <a:rPr lang="en-US" sz="1200" b="0" i="0" kern="1200" dirty="0">
                <a:solidFill>
                  <a:schemeClr val="tx1"/>
                </a:solidFill>
                <a:effectLst/>
                <a:latin typeface="+mn-lt"/>
                <a:ea typeface="+mn-ea"/>
                <a:cs typeface="+mn-cs"/>
              </a:rPr>
              <a:t>Realm also has an awesome desktop app for browsing the data stored on-device, which is a much better developer experience than using a SQLite database directly</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22</a:t>
            </a:fld>
            <a:endParaRPr lang="en-US"/>
          </a:p>
        </p:txBody>
      </p:sp>
    </p:spTree>
    <p:extLst>
      <p:ext uri="{BB962C8B-B14F-4D97-AF65-F5344CB8AC3E}">
        <p14:creationId xmlns:p14="http://schemas.microsoft.com/office/powerpoint/2010/main" val="2043460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area, React Native can use the same techniques React uses. The best choices would depend on the complexity of the app itself. The simplest way is to store data in the state of a component and update it every time a user performs a relevant action on the component. A more complex way of dealing with data is to use </a:t>
            </a:r>
            <a:r>
              <a:rPr lang="en-US" sz="1200" b="0" i="0" u="none" strike="noStrike" kern="1200" dirty="0">
                <a:solidFill>
                  <a:schemeClr val="tx1"/>
                </a:solidFill>
                <a:effectLst/>
                <a:latin typeface="+mn-lt"/>
                <a:ea typeface="+mn-ea"/>
                <a:cs typeface="+mn-cs"/>
                <a:hlinkClick r:id="rId3"/>
              </a:rPr>
              <a:t>Redux</a:t>
            </a:r>
            <a:r>
              <a:rPr lang="en-US" sz="1200" b="0" i="0" kern="1200" dirty="0">
                <a:solidFill>
                  <a:schemeClr val="tx1"/>
                </a:solidFill>
                <a:effectLst/>
                <a:latin typeface="+mn-lt"/>
                <a:ea typeface="+mn-ea"/>
                <a:cs typeface="+mn-cs"/>
              </a:rPr>
              <a:t> (most popular), </a:t>
            </a:r>
            <a:r>
              <a:rPr lang="en-US" sz="1200" b="0" i="0" u="none" strike="noStrike" kern="1200" dirty="0">
                <a:solidFill>
                  <a:schemeClr val="tx1"/>
                </a:solidFill>
                <a:effectLst/>
                <a:latin typeface="+mn-lt"/>
                <a:ea typeface="+mn-ea"/>
                <a:cs typeface="+mn-cs"/>
                <a:hlinkClick r:id="rId4"/>
              </a:rPr>
              <a:t>GraphQL</a:t>
            </a:r>
            <a:r>
              <a:rPr lang="en-US" sz="1200" b="0" i="0" kern="1200" dirty="0">
                <a:solidFill>
                  <a:schemeClr val="tx1"/>
                </a:solidFill>
                <a:effectLst/>
                <a:latin typeface="+mn-lt"/>
                <a:ea typeface="+mn-ea"/>
                <a:cs typeface="+mn-cs"/>
              </a:rPr>
              <a:t> (to retrieve data from a server) or </a:t>
            </a:r>
            <a:r>
              <a:rPr lang="en-US" sz="1200" b="0" i="0" u="none" strike="noStrike" kern="1200" dirty="0">
                <a:solidFill>
                  <a:schemeClr val="tx1"/>
                </a:solidFill>
                <a:effectLst/>
                <a:latin typeface="+mn-lt"/>
                <a:ea typeface="+mn-ea"/>
                <a:cs typeface="+mn-cs"/>
                <a:hlinkClick r:id="rId5"/>
              </a:rPr>
              <a:t>Realm</a:t>
            </a:r>
            <a:r>
              <a:rPr lang="en-US" sz="1200" b="0" i="0" kern="1200" dirty="0">
                <a:solidFill>
                  <a:schemeClr val="tx1"/>
                </a:solidFill>
                <a:effectLst/>
                <a:latin typeface="+mn-lt"/>
                <a:ea typeface="+mn-ea"/>
                <a:cs typeface="+mn-cs"/>
              </a:rPr>
              <a:t> (best for large amounts of data).</a:t>
            </a:r>
            <a:br>
              <a:rPr lang="en-US" sz="1200" u="none" strike="noStrike" kern="1200" dirty="0">
                <a:solidFill>
                  <a:schemeClr val="tx1"/>
                </a:solidFill>
                <a:effectLst/>
                <a:latin typeface="+mn-lt"/>
                <a:ea typeface="+mn-ea"/>
                <a:cs typeface="+mn-cs"/>
                <a:hlinkClick r:id="rId6"/>
              </a:rPr>
            </a:br>
            <a:r>
              <a:rPr lang="en-US" sz="1200" b="0" i="0" u="none" strike="noStrike" kern="1200" dirty="0">
                <a:solidFill>
                  <a:schemeClr val="tx1"/>
                </a:solidFill>
                <a:effectLst/>
                <a:latin typeface="+mn-lt"/>
                <a:ea typeface="+mn-ea"/>
                <a:cs typeface="+mn-cs"/>
                <a:hlinkClick r:id="rId4"/>
              </a:rPr>
              <a:t>GraphQL</a:t>
            </a:r>
            <a:r>
              <a:rPr lang="en-US" sz="1200" b="0" i="0" kern="1200" dirty="0">
                <a:solidFill>
                  <a:schemeClr val="tx1"/>
                </a:solidFill>
                <a:effectLst/>
                <a:latin typeface="+mn-lt"/>
                <a:ea typeface="+mn-ea"/>
                <a:cs typeface="+mn-cs"/>
              </a:rPr>
              <a:t> is a query language for easily fetching and updating remote data on any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-compliant server</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a:t>
            </a:r>
            <a:r>
              <a:rPr lang="en-US" sz="1200" u="none" strike="noStrike" kern="1200" dirty="0">
                <a:solidFill>
                  <a:schemeClr val="tx1"/>
                </a:solidFill>
                <a:effectLst/>
                <a:latin typeface="+mn-lt"/>
                <a:ea typeface="+mn-ea"/>
                <a:cs typeface="+mn-cs"/>
                <a:hlinkClick r:id="rId7"/>
              </a:rPr>
              <a:t>Realm</a:t>
            </a:r>
            <a:r>
              <a:rPr lang="en-US" sz="1200" kern="1200" dirty="0">
                <a:solidFill>
                  <a:schemeClr val="tx1"/>
                </a:solidFill>
                <a:effectLst/>
                <a:latin typeface="+mn-lt"/>
                <a:ea typeface="+mn-ea"/>
                <a:cs typeface="+mn-cs"/>
              </a:rPr>
              <a:t> library uses a custom database, written from scratch in C to be compatible on both iOS and Android. It's suitable for apps with a tremendous amount of data</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23</a:t>
            </a:fld>
            <a:endParaRPr lang="en-US"/>
          </a:p>
        </p:txBody>
      </p:sp>
    </p:spTree>
    <p:extLst>
      <p:ext uri="{BB962C8B-B14F-4D97-AF65-F5344CB8AC3E}">
        <p14:creationId xmlns:p14="http://schemas.microsoft.com/office/powerpoint/2010/main" val="132583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persistence is often crucial to a great mobile experience. For example, you don’t want the user to log into your app every time they open it. A quick way to achieve data persistence is the built-in </a:t>
            </a:r>
            <a:r>
              <a:rPr lang="en-US" sz="1200" b="0" i="0" kern="1200" dirty="0" err="1">
                <a:solidFill>
                  <a:schemeClr val="tx1"/>
                </a:solidFill>
                <a:effectLst/>
                <a:latin typeface="+mn-lt"/>
                <a:ea typeface="+mn-ea"/>
                <a:cs typeface="+mn-cs"/>
              </a:rPr>
              <a:t>AsyncStorage</a:t>
            </a:r>
            <a:r>
              <a:rPr lang="en-US" sz="1200" b="0" i="0" kern="1200" dirty="0">
                <a:solidFill>
                  <a:schemeClr val="tx1"/>
                </a:solidFill>
                <a:effectLst/>
                <a:latin typeface="+mn-lt"/>
                <a:ea typeface="+mn-ea"/>
                <a:cs typeface="+mn-cs"/>
              </a:rPr>
              <a:t> API which makes it easy to save and retrieve key-value pairs.</a:t>
            </a:r>
          </a:p>
          <a:p>
            <a:r>
              <a:rPr lang="en-US" sz="1200" b="0" i="0" u="none" strike="noStrike" kern="1200" dirty="0">
                <a:solidFill>
                  <a:schemeClr val="tx1"/>
                </a:solidFill>
                <a:effectLst/>
                <a:latin typeface="+mn-lt"/>
                <a:ea typeface="+mn-ea"/>
                <a:cs typeface="+mn-cs"/>
                <a:hlinkClick r:id="rId3"/>
              </a:rPr>
              <a:t>Redux Persist</a:t>
            </a:r>
            <a:r>
              <a:rPr lang="en-US" sz="1200" b="0" i="0" kern="1200" dirty="0">
                <a:solidFill>
                  <a:schemeClr val="tx1"/>
                </a:solidFill>
                <a:effectLst/>
                <a:latin typeface="+mn-lt"/>
                <a:ea typeface="+mn-ea"/>
                <a:cs typeface="+mn-cs"/>
              </a:rPr>
              <a:t> is a library for automatically persisting the state of your Redux store to </a:t>
            </a:r>
            <a:r>
              <a:rPr lang="en-US" dirty="0" err="1"/>
              <a:t>AsyncStorage</a:t>
            </a:r>
            <a:r>
              <a:rPr lang="en-US" sz="1200" b="0" i="0" kern="1200" dirty="0">
                <a:solidFill>
                  <a:schemeClr val="tx1"/>
                </a:solidFill>
                <a:effectLst/>
                <a:latin typeface="+mn-lt"/>
                <a:ea typeface="+mn-ea"/>
                <a:cs typeface="+mn-cs"/>
              </a:rPr>
              <a:t> on store changes, and rehydrating the store with this saved state when the app launches.</a:t>
            </a:r>
          </a:p>
          <a:p>
            <a:r>
              <a:rPr lang="en-US" sz="1200" b="0" i="0" kern="1200" dirty="0">
                <a:solidFill>
                  <a:schemeClr val="tx1"/>
                </a:solidFill>
                <a:effectLst/>
                <a:latin typeface="+mn-lt"/>
                <a:ea typeface="+mn-ea"/>
                <a:cs typeface="+mn-cs"/>
              </a:rPr>
              <a:t>With Realm you get Persistence for free</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24</a:t>
            </a:fld>
            <a:endParaRPr lang="en-US"/>
          </a:p>
        </p:txBody>
      </p:sp>
    </p:spTree>
    <p:extLst>
      <p:ext uri="{BB962C8B-B14F-4D97-AF65-F5344CB8AC3E}">
        <p14:creationId xmlns:p14="http://schemas.microsoft.com/office/powerpoint/2010/main" val="87864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React Native for Web brings the platform-agnostic Components and APIs of </a:t>
            </a:r>
            <a:r>
              <a:rPr lang="en-US" sz="1200" b="0" i="0" u="none" strike="noStrike" kern="1200" dirty="0">
                <a:solidFill>
                  <a:schemeClr val="tx1"/>
                </a:solidFill>
                <a:effectLst/>
                <a:latin typeface="+mn-lt"/>
                <a:ea typeface="+mn-ea"/>
                <a:cs typeface="+mn-cs"/>
                <a:hlinkClick r:id="rId3"/>
              </a:rPr>
              <a:t>React Native</a:t>
            </a:r>
            <a:r>
              <a:rPr lang="en-US" sz="1200" b="0" i="0" kern="1200" dirty="0">
                <a:solidFill>
                  <a:schemeClr val="tx1"/>
                </a:solidFill>
                <a:effectLst/>
                <a:latin typeface="+mn-lt"/>
                <a:ea typeface="+mn-ea"/>
                <a:cs typeface="+mn-cs"/>
              </a:rPr>
              <a:t> to the Web</a:t>
            </a:r>
          </a:p>
          <a:p>
            <a:r>
              <a:rPr lang="en-US" sz="1200" b="1" i="0" kern="1200" dirty="0">
                <a:solidFill>
                  <a:schemeClr val="tx1"/>
                </a:solidFill>
                <a:effectLst/>
                <a:latin typeface="+mn-lt"/>
                <a:ea typeface="+mn-ea"/>
                <a:cs typeface="+mn-cs"/>
              </a:rPr>
              <a:t>High-quality user interface</a:t>
            </a:r>
            <a:r>
              <a:rPr lang="en-US" sz="1200" b="0" i="0" kern="1200" dirty="0">
                <a:solidFill>
                  <a:schemeClr val="tx1"/>
                </a:solidFill>
                <a:effectLst/>
                <a:latin typeface="+mn-lt"/>
                <a:ea typeface="+mn-ea"/>
                <a:cs typeface="+mn-cs"/>
              </a:rPr>
              <a:t>: native-like interactions, support for multiple input modes, built-in accessibility</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Write once, render anywhere</a:t>
            </a:r>
            <a:r>
              <a:rPr lang="en-US" sz="1200" b="0" i="0" kern="1200" dirty="0">
                <a:solidFill>
                  <a:schemeClr val="tx1"/>
                </a:solidFill>
                <a:effectLst/>
                <a:latin typeface="+mn-lt"/>
                <a:ea typeface="+mn-ea"/>
                <a:cs typeface="+mn-cs"/>
              </a:rPr>
              <a:t>: interoperates with existing React DOM components and is compatible with the majority of the React Native API. You can develop new components for native and web without rewriting existing code</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Who is using React Native for Web? </a:t>
            </a:r>
            <a:r>
              <a:rPr lang="en-US" sz="1200" b="0" i="0" u="none" strike="noStrike" kern="1200" dirty="0">
                <a:solidFill>
                  <a:schemeClr val="tx1"/>
                </a:solidFill>
                <a:effectLst/>
                <a:latin typeface="+mn-lt"/>
                <a:ea typeface="+mn-ea"/>
                <a:cs typeface="+mn-cs"/>
                <a:hlinkClick r:id="rId4"/>
              </a:rPr>
              <a:t>Twitter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Flipkart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Playstation</a:t>
            </a:r>
            <a:r>
              <a:rPr lang="en-US" sz="1200" b="0" i="0" kern="1200" dirty="0">
                <a:solidFill>
                  <a:schemeClr val="tx1"/>
                </a:solidFill>
                <a:effectLst/>
                <a:latin typeface="+mn-lt"/>
                <a:ea typeface="+mn-ea"/>
                <a:cs typeface="+mn-cs"/>
              </a:rPr>
              <a:t>, Uber, </a:t>
            </a:r>
            <a:r>
              <a:rPr lang="en-US" sz="1200" b="0" i="0" u="none" strike="noStrike" kern="1200" dirty="0">
                <a:solidFill>
                  <a:schemeClr val="tx1"/>
                </a:solidFill>
                <a:effectLst/>
                <a:latin typeface="+mn-lt"/>
                <a:ea typeface="+mn-ea"/>
                <a:cs typeface="+mn-cs"/>
                <a:hlinkClick r:id="rId6"/>
              </a:rPr>
              <a:t>The Times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a:rPr>
              <a:t>React Native's documentation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25</a:t>
            </a:fld>
            <a:endParaRPr lang="en-US"/>
          </a:p>
        </p:txBody>
      </p:sp>
    </p:spTree>
    <p:extLst>
      <p:ext uri="{BB962C8B-B14F-4D97-AF65-F5344CB8AC3E}">
        <p14:creationId xmlns:p14="http://schemas.microsoft.com/office/powerpoint/2010/main" val="105958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 is gaining popularity quick.</a:t>
            </a:r>
          </a:p>
          <a:p>
            <a:r>
              <a:rPr lang="en-US" dirty="0"/>
              <a:t>According to stack overflow’s surveys, React rose from 12% in 2017 to 28% in 2018 as the most loved technology for professional developers</a:t>
            </a:r>
          </a:p>
        </p:txBody>
      </p:sp>
      <p:sp>
        <p:nvSpPr>
          <p:cNvPr id="4" name="Slide Number Placeholder 3"/>
          <p:cNvSpPr>
            <a:spLocks noGrp="1"/>
          </p:cNvSpPr>
          <p:nvPr>
            <p:ph type="sldNum" sz="quarter" idx="10"/>
          </p:nvPr>
        </p:nvSpPr>
        <p:spPr/>
        <p:txBody>
          <a:bodyPr/>
          <a:lstStyle/>
          <a:p>
            <a:fld id="{E021022A-9E85-B440-A83C-967B15F9BBD9}" type="slidenum">
              <a:rPr lang="en-US" smtClean="0"/>
              <a:t>3</a:t>
            </a:fld>
            <a:endParaRPr lang="en-US"/>
          </a:p>
        </p:txBody>
      </p:sp>
    </p:spTree>
    <p:extLst>
      <p:ext uri="{BB962C8B-B14F-4D97-AF65-F5344CB8AC3E}">
        <p14:creationId xmlns:p14="http://schemas.microsoft.com/office/powerpoint/2010/main" val="790855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26</a:t>
            </a:fld>
            <a:endParaRPr lang="en-US"/>
          </a:p>
        </p:txBody>
      </p:sp>
    </p:spTree>
    <p:extLst>
      <p:ext uri="{BB962C8B-B14F-4D97-AF65-F5344CB8AC3E}">
        <p14:creationId xmlns:p14="http://schemas.microsoft.com/office/powerpoint/2010/main" val="1426177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Instagram actually uses React Native. And Twitter mobile website, </a:t>
            </a:r>
            <a:r>
              <a:rPr lang="en-US" dirty="0" err="1"/>
              <a:t>mobile.twitter.com</a:t>
            </a:r>
            <a:r>
              <a:rPr lang="en-US" dirty="0"/>
              <a:t> even uses react native web, though I’m not sure to what extent</a:t>
            </a:r>
          </a:p>
        </p:txBody>
      </p:sp>
      <p:sp>
        <p:nvSpPr>
          <p:cNvPr id="4" name="Slide Number Placeholder 3"/>
          <p:cNvSpPr>
            <a:spLocks noGrp="1"/>
          </p:cNvSpPr>
          <p:nvPr>
            <p:ph type="sldNum" sz="quarter" idx="10"/>
          </p:nvPr>
        </p:nvSpPr>
        <p:spPr/>
        <p:txBody>
          <a:bodyPr/>
          <a:lstStyle/>
          <a:p>
            <a:fld id="{E021022A-9E85-B440-A83C-967B15F9BBD9}" type="slidenum">
              <a:rPr lang="en-US" smtClean="0"/>
              <a:t>27</a:t>
            </a:fld>
            <a:endParaRPr lang="en-US"/>
          </a:p>
        </p:txBody>
      </p:sp>
    </p:spTree>
    <p:extLst>
      <p:ext uri="{BB962C8B-B14F-4D97-AF65-F5344CB8AC3E}">
        <p14:creationId xmlns:p14="http://schemas.microsoft.com/office/powerpoint/2010/main" val="860228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React Native relies on JavaScript to define and resolve the styles of your application. React Native for Web implements the React Native style API in a way that avoids </a:t>
            </a:r>
            <a:r>
              <a:rPr lang="en-US" sz="1200" b="0"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the problems with CSS at scale. React Native for Web transforms React Native styles into React DOM styles. Any styles defined using </a:t>
            </a:r>
            <a:r>
              <a:rPr lang="en-US" dirty="0" err="1"/>
              <a:t>StyleSheet.create</a:t>
            </a:r>
            <a:r>
              <a:rPr lang="en-US" sz="1200" b="0" i="0" kern="1200" dirty="0" err="1">
                <a:solidFill>
                  <a:schemeClr val="tx1"/>
                </a:solidFill>
                <a:effectLst/>
                <a:latin typeface="+mn-lt"/>
                <a:ea typeface="+mn-ea"/>
                <a:cs typeface="+mn-cs"/>
              </a:rPr>
              <a:t>will</a:t>
            </a:r>
            <a:r>
              <a:rPr lang="en-US" sz="1200" b="0" i="0" kern="1200" dirty="0">
                <a:solidFill>
                  <a:schemeClr val="tx1"/>
                </a:solidFill>
                <a:effectLst/>
                <a:latin typeface="+mn-lt"/>
                <a:ea typeface="+mn-ea"/>
                <a:cs typeface="+mn-cs"/>
              </a:rPr>
              <a:t> ultimately be rendered using CSS class names.</a:t>
            </a:r>
          </a:p>
          <a:p>
            <a:r>
              <a:rPr lang="en-US" sz="1200" b="0" i="0" kern="1200" dirty="0">
                <a:solidFill>
                  <a:schemeClr val="tx1"/>
                </a:solidFill>
                <a:effectLst/>
                <a:latin typeface="+mn-lt"/>
                <a:ea typeface="+mn-ea"/>
                <a:cs typeface="+mn-cs"/>
              </a:rPr>
              <a:t>On the Web, assistive technologies (e.g., </a:t>
            </a:r>
            <a:r>
              <a:rPr lang="en-US" sz="1200" b="0" i="0" kern="1200" dirty="0" err="1">
                <a:solidFill>
                  <a:schemeClr val="tx1"/>
                </a:solidFill>
                <a:effectLst/>
                <a:latin typeface="+mn-lt"/>
                <a:ea typeface="+mn-ea"/>
                <a:cs typeface="+mn-cs"/>
              </a:rPr>
              <a:t>VoiceOver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TalkBack</a:t>
            </a:r>
            <a:r>
              <a:rPr lang="en-US" sz="1200" b="0" i="0" kern="1200" dirty="0">
                <a:solidFill>
                  <a:schemeClr val="tx1"/>
                </a:solidFill>
                <a:effectLst/>
                <a:latin typeface="+mn-lt"/>
                <a:ea typeface="+mn-ea"/>
                <a:cs typeface="+mn-cs"/>
              </a:rPr>
              <a:t> screen readers) derive useful information about the structure, purpose, and interactivity of apps from their </a:t>
            </a:r>
            <a:r>
              <a:rPr lang="en-US" sz="1200" b="0" i="0" u="none" strike="noStrike" kern="1200" dirty="0">
                <a:solidFill>
                  <a:schemeClr val="tx1"/>
                </a:solidFill>
                <a:effectLst/>
                <a:latin typeface="+mn-lt"/>
                <a:ea typeface="+mn-ea"/>
                <a:cs typeface="+mn-cs"/>
                <a:hlinkClick r:id="rId3"/>
              </a:rPr>
              <a:t>HTML elements</a:t>
            </a:r>
            <a:r>
              <a:rPr lang="en-US" sz="1200" b="0" i="0" kern="1200" dirty="0">
                <a:solidFill>
                  <a:schemeClr val="tx1"/>
                </a:solidFill>
                <a:effectLst/>
                <a:latin typeface="+mn-lt"/>
                <a:ea typeface="+mn-ea"/>
                <a:cs typeface="+mn-cs"/>
              </a:rPr>
              <a:t>, attributes, and </a:t>
            </a:r>
            <a:r>
              <a:rPr lang="en-US" sz="1200" b="0" i="0" u="none" strike="noStrike" kern="1200" dirty="0">
                <a:solidFill>
                  <a:schemeClr val="tx1"/>
                </a:solidFill>
                <a:effectLst/>
                <a:latin typeface="+mn-lt"/>
                <a:ea typeface="+mn-ea"/>
                <a:cs typeface="+mn-cs"/>
                <a:hlinkClick r:id="rId4"/>
              </a:rPr>
              <a:t>ARIA in HTML</a:t>
            </a:r>
            <a:r>
              <a:rPr lang="en-US" sz="1200" b="0" i="0" kern="1200" dirty="0">
                <a:solidFill>
                  <a:schemeClr val="tx1"/>
                </a:solidFill>
                <a:effectLst/>
                <a:latin typeface="+mn-lt"/>
                <a:ea typeface="+mn-ea"/>
                <a:cs typeface="+mn-cs"/>
              </a:rPr>
              <a:t>. React Native for Web includes APIs designed to provide developers with support for making apps more accessible</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31</a:t>
            </a:fld>
            <a:endParaRPr lang="en-US"/>
          </a:p>
        </p:txBody>
      </p:sp>
    </p:spTree>
    <p:extLst>
      <p:ext uri="{BB962C8B-B14F-4D97-AF65-F5344CB8AC3E}">
        <p14:creationId xmlns:p14="http://schemas.microsoft.com/office/powerpoint/2010/main" val="3969893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Accessible Rich Internet Applications </a:t>
            </a:r>
            <a:r>
              <a:rPr lang="en-US" sz="1200" b="1" i="0" kern="1200" dirty="0">
                <a:solidFill>
                  <a:schemeClr val="tx1"/>
                </a:solidFill>
                <a:effectLst/>
                <a:latin typeface="+mn-lt"/>
                <a:ea typeface="+mn-ea"/>
                <a:cs typeface="+mn-cs"/>
              </a:rPr>
              <a:t>(ARIA) </a:t>
            </a:r>
            <a:r>
              <a:rPr lang="en-US" sz="1200" b="0" i="0" kern="1200" dirty="0">
                <a:solidFill>
                  <a:schemeClr val="tx1"/>
                </a:solidFill>
                <a:effectLst/>
                <a:latin typeface="+mn-lt"/>
                <a:ea typeface="+mn-ea"/>
                <a:cs typeface="+mn-cs"/>
              </a:rPr>
              <a:t> is a set of attributes that define ways to make Web content and Web applications (especially those developed with Ajax, JavaScript and more recent web technologies like Bootstrap) more accessible to people with disabilities.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 view is marked as accessible, it is a good practice to set an </a:t>
            </a:r>
            <a:r>
              <a:rPr lang="en-US" dirty="0" err="1"/>
              <a:t>accessibilityLabel</a:t>
            </a:r>
            <a:r>
              <a:rPr lang="en-US" dirty="0"/>
              <a:t> on the view, so that people who use screen readers know what element they have selected. On web, </a:t>
            </a:r>
            <a:r>
              <a:rPr lang="en-US" dirty="0" err="1"/>
              <a:t>accessibilityLabel</a:t>
            </a:r>
            <a:r>
              <a:rPr lang="en-US" dirty="0"/>
              <a:t> is implemented using aria-label.</a:t>
            </a:r>
          </a:p>
          <a:p>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32</a:t>
            </a:fld>
            <a:endParaRPr lang="en-US"/>
          </a:p>
        </p:txBody>
      </p:sp>
    </p:spTree>
    <p:extLst>
      <p:ext uri="{BB962C8B-B14F-4D97-AF65-F5344CB8AC3E}">
        <p14:creationId xmlns:p14="http://schemas.microsoft.com/office/powerpoint/2010/main" val="210149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support right-to-left languages, application layout can be automatically flipped from LTR to RTL</a:t>
            </a:r>
            <a:br>
              <a:rPr lang="en-US" dirty="0"/>
            </a:br>
            <a:r>
              <a:rPr lang="en-US" sz="1200" b="0" i="0" kern="1200" dirty="0">
                <a:solidFill>
                  <a:schemeClr val="tx1"/>
                </a:solidFill>
                <a:effectLst/>
                <a:latin typeface="+mn-lt"/>
                <a:ea typeface="+mn-ea"/>
                <a:cs typeface="+mn-cs"/>
              </a:rPr>
              <a:t>React Native provides several methods to directly access the underlying host node. This can be useful when you need to make changes directly to a component without using state/props to trigger a re-render of the entire subtree, or when you want to focus a view or measure its on-screen dimensions. Instance methods: blur(), focus(), measure()</a:t>
            </a:r>
          </a:p>
          <a:p>
            <a:r>
              <a:rPr lang="en-US" sz="1200" b="0" i="0" kern="1200" dirty="0">
                <a:solidFill>
                  <a:schemeClr val="tx1"/>
                </a:solidFill>
                <a:effectLst/>
                <a:latin typeface="+mn-lt"/>
                <a:ea typeface="+mn-ea"/>
                <a:cs typeface="+mn-cs"/>
              </a:rPr>
              <a:t>React Native for Web exports a web-specific module called </a:t>
            </a:r>
            <a:r>
              <a:rPr lang="en-US" dirty="0" err="1"/>
              <a:t>createElement</a:t>
            </a:r>
            <a:r>
              <a:rPr lang="en-US" sz="1200" b="0" i="0" kern="1200" dirty="0">
                <a:solidFill>
                  <a:schemeClr val="tx1"/>
                </a:solidFill>
                <a:effectLst/>
                <a:latin typeface="+mn-lt"/>
                <a:ea typeface="+mn-ea"/>
                <a:cs typeface="+mn-cs"/>
              </a:rPr>
              <a:t>, which can be used to wrap React DOM components. This allows you to use React Native's accessibility and style optimizations.</a:t>
            </a:r>
          </a:p>
          <a:p>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33</a:t>
            </a:fld>
            <a:endParaRPr lang="en-US"/>
          </a:p>
        </p:txBody>
      </p:sp>
    </p:spTree>
    <p:extLst>
      <p:ext uri="{BB962C8B-B14F-4D97-AF65-F5344CB8AC3E}">
        <p14:creationId xmlns:p14="http://schemas.microsoft.com/office/powerpoint/2010/main" val="1981326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React concepts</a:t>
            </a:r>
          </a:p>
          <a:p>
            <a:r>
              <a:rPr lang="en-US" dirty="0"/>
              <a:t>Components: building blocks of an app. Anything from a button to the entire app is a React component</a:t>
            </a:r>
          </a:p>
          <a:p>
            <a:r>
              <a:rPr lang="en-US" dirty="0"/>
              <a:t>Each component manages it’s own state and has props that can be passed down to them by their parent component</a:t>
            </a:r>
          </a:p>
          <a:p>
            <a:r>
              <a:rPr lang="en-US" dirty="0"/>
              <a:t>React also provides lifecycle methods that allow the developer to control what happens when the component is mounted, updated, destroyed, </a:t>
            </a:r>
            <a:r>
              <a:rPr lang="en-US" dirty="0" err="1"/>
              <a:t>etc</a:t>
            </a:r>
            <a:endParaRPr lang="en-US" dirty="0"/>
          </a:p>
          <a:p>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4</a:t>
            </a:fld>
            <a:endParaRPr lang="en-US"/>
          </a:p>
        </p:txBody>
      </p:sp>
    </p:spTree>
    <p:extLst>
      <p:ext uri="{BB962C8B-B14F-4D97-AF65-F5344CB8AC3E}">
        <p14:creationId xmlns:p14="http://schemas.microsoft.com/office/powerpoint/2010/main" val="2905598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platform features like camera, Touch ID, geo-position and others and access to 3rd-party libraries. However, RN also provides access to these tools</a:t>
            </a:r>
          </a:p>
          <a:p>
            <a:r>
              <a:rPr lang="en-US" sz="1200" b="0" i="0" kern="1200" dirty="0">
                <a:solidFill>
                  <a:schemeClr val="tx1"/>
                </a:solidFill>
                <a:effectLst/>
                <a:latin typeface="+mn-lt"/>
                <a:ea typeface="+mn-ea"/>
                <a:cs typeface="+mn-cs"/>
              </a:rPr>
              <a:t>Strongly typed and compiled: Predictable logic and it becomes possible to localize mistakes and errors at compile time and deliver a better product. JS is weakly typed; recognition of errors and ability to fix them in early stages more complicated (Flow and Typescript can help with that)</a:t>
            </a:r>
          </a:p>
          <a:p>
            <a:r>
              <a:rPr lang="en-US" sz="1200" b="0" i="0" kern="1200" dirty="0">
                <a:solidFill>
                  <a:schemeClr val="tx1"/>
                </a:solidFill>
                <a:effectLst/>
                <a:latin typeface="+mn-lt"/>
                <a:ea typeface="+mn-ea"/>
                <a:cs typeface="+mn-cs"/>
              </a:rPr>
              <a:t>Your app is not dependent on Facebook’s ability to keep RN updated and free of errors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my own experience with mobile development (Android)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5</a:t>
            </a:fld>
            <a:endParaRPr lang="en-US"/>
          </a:p>
        </p:txBody>
      </p:sp>
    </p:spTree>
    <p:extLst>
      <p:ext uri="{BB962C8B-B14F-4D97-AF65-F5344CB8AC3E}">
        <p14:creationId xmlns:p14="http://schemas.microsoft.com/office/powerpoint/2010/main" val="2405244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React Native? Like React, it is another JavaScript library but focused towards native mobile development. It uses native components instead of web components as building blocks. In Facebook's own words, a big reason to choose React is that it enables developers to spend more time focusing on their products and less time fighting with their framework. This is exactly what React Native does for mobile development. </a:t>
            </a:r>
          </a:p>
          <a:p>
            <a:r>
              <a:rPr lang="en-US" dirty="0"/>
              <a:t>Now, a developer would have to learn one thing, write one app and can re-use it across different platforms. Before I move on to details, I want to </a:t>
            </a:r>
            <a:r>
              <a:rPr lang="en-US" dirty="0" err="1"/>
              <a:t>emphasise</a:t>
            </a:r>
            <a:r>
              <a:rPr lang="en-US" dirty="0"/>
              <a:t> one thing. React Native does not build a web app that's disguised as a native mobile app; it builds a real native mobile app. The only difference is that the developer now only has to program in JavaScript and the library does the heavy lifting.</a:t>
            </a:r>
          </a:p>
        </p:txBody>
      </p:sp>
      <p:sp>
        <p:nvSpPr>
          <p:cNvPr id="4" name="Slide Number Placeholder 3"/>
          <p:cNvSpPr>
            <a:spLocks noGrp="1"/>
          </p:cNvSpPr>
          <p:nvPr>
            <p:ph type="sldNum" sz="quarter" idx="10"/>
          </p:nvPr>
        </p:nvSpPr>
        <p:spPr/>
        <p:txBody>
          <a:bodyPr/>
          <a:lstStyle/>
          <a:p>
            <a:fld id="{E021022A-9E85-B440-A83C-967B15F9BBD9}" type="slidenum">
              <a:rPr lang="en-US" smtClean="0"/>
              <a:t>6</a:t>
            </a:fld>
            <a:endParaRPr lang="en-US"/>
          </a:p>
        </p:txBody>
      </p:sp>
    </p:spTree>
    <p:extLst>
      <p:ext uri="{BB962C8B-B14F-4D97-AF65-F5344CB8AC3E}">
        <p14:creationId xmlns:p14="http://schemas.microsoft.com/office/powerpoint/2010/main" val="84697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Ads Manager already had a web app for mobile, but they wanted to give the users a better experience by having a standalone native mobile app</a:t>
            </a:r>
          </a:p>
          <a:p>
            <a:r>
              <a:rPr lang="en-US" dirty="0"/>
              <a:t>But the problem was: none of them knew iOS. Thus the Ads manager became the first public React Native application. It took them less than a year. Within three months of the iOS version, the web version was released</a:t>
            </a:r>
          </a:p>
        </p:txBody>
      </p:sp>
      <p:sp>
        <p:nvSpPr>
          <p:cNvPr id="4" name="Slide Number Placeholder 3"/>
          <p:cNvSpPr>
            <a:spLocks noGrp="1"/>
          </p:cNvSpPr>
          <p:nvPr>
            <p:ph type="sldNum" sz="quarter" idx="10"/>
          </p:nvPr>
        </p:nvSpPr>
        <p:spPr/>
        <p:txBody>
          <a:bodyPr/>
          <a:lstStyle/>
          <a:p>
            <a:fld id="{E021022A-9E85-B440-A83C-967B15F9BBD9}" type="slidenum">
              <a:rPr lang="en-US" smtClean="0"/>
              <a:t>8</a:t>
            </a:fld>
            <a:endParaRPr lang="en-US"/>
          </a:p>
        </p:txBody>
      </p:sp>
    </p:spTree>
    <p:extLst>
      <p:ext uri="{BB962C8B-B14F-4D97-AF65-F5344CB8AC3E}">
        <p14:creationId xmlns:p14="http://schemas.microsoft.com/office/powerpoint/2010/main" val="1908872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demo: Initial App</a:t>
            </a:r>
          </a:p>
          <a:p>
            <a:endParaRPr lang="en-US" dirty="0"/>
          </a:p>
          <a:p>
            <a:r>
              <a:rPr lang="en-US" dirty="0"/>
              <a:t>Show </a:t>
            </a:r>
            <a:r>
              <a:rPr lang="en-US" dirty="0" err="1"/>
              <a:t>App.js</a:t>
            </a:r>
            <a:r>
              <a:rPr lang="en-US" dirty="0"/>
              <a:t> file created</a:t>
            </a:r>
          </a:p>
        </p:txBody>
      </p:sp>
      <p:sp>
        <p:nvSpPr>
          <p:cNvPr id="4" name="Slide Number Placeholder 3"/>
          <p:cNvSpPr>
            <a:spLocks noGrp="1"/>
          </p:cNvSpPr>
          <p:nvPr>
            <p:ph type="sldNum" sz="quarter" idx="10"/>
          </p:nvPr>
        </p:nvSpPr>
        <p:spPr/>
        <p:txBody>
          <a:bodyPr/>
          <a:lstStyle/>
          <a:p>
            <a:fld id="{E021022A-9E85-B440-A83C-967B15F9BBD9}" type="slidenum">
              <a:rPr lang="en-US" smtClean="0"/>
              <a:t>9</a:t>
            </a:fld>
            <a:endParaRPr lang="en-US"/>
          </a:p>
        </p:txBody>
      </p:sp>
    </p:spTree>
    <p:extLst>
      <p:ext uri="{BB962C8B-B14F-4D97-AF65-F5344CB8AC3E}">
        <p14:creationId xmlns:p14="http://schemas.microsoft.com/office/powerpoint/2010/main" val="261034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React Native there is no need to develop two separate applications. No need to learn two different languages and platforms.</a:t>
            </a:r>
          </a:p>
          <a:p>
            <a:r>
              <a:rPr lang="en-US" sz="1200" b="0" i="0" kern="1200" dirty="0">
                <a:solidFill>
                  <a:schemeClr val="tx1"/>
                </a:solidFill>
                <a:effectLst/>
                <a:latin typeface="+mn-lt"/>
                <a:ea typeface="+mn-ea"/>
                <a:cs typeface="+mn-cs"/>
              </a:rPr>
              <a:t>For a web developer, going from web to mobile development can be tricky. React Native smooths the transition since it is a JavaScript framework.</a:t>
            </a:r>
          </a:p>
          <a:p>
            <a:r>
              <a:rPr lang="en-US" sz="1200" b="0" i="0" kern="1200" dirty="0">
                <a:solidFill>
                  <a:schemeClr val="tx1"/>
                </a:solidFill>
                <a:effectLst/>
                <a:latin typeface="+mn-lt"/>
                <a:ea typeface="+mn-ea"/>
                <a:cs typeface="+mn-cs"/>
              </a:rPr>
              <a:t>No more compiling after every minor change and waiting for the app to reboot.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React Native is moving fast. You always have the latest version. </a:t>
            </a:r>
            <a:r>
              <a:rPr lang="en-US" sz="1200" b="0" i="0" kern="1200" dirty="0" err="1">
                <a:solidFill>
                  <a:schemeClr val="tx1"/>
                </a:solidFill>
                <a:effectLst/>
                <a:latin typeface="+mn-lt"/>
                <a:ea typeface="+mn-ea"/>
                <a:cs typeface="+mn-cs"/>
              </a:rPr>
              <a:t>CodePush</a:t>
            </a:r>
            <a:r>
              <a:rPr lang="en-US" sz="1200" b="0" i="0" kern="1200" dirty="0">
                <a:solidFill>
                  <a:schemeClr val="tx1"/>
                </a:solidFill>
                <a:effectLst/>
                <a:latin typeface="+mn-lt"/>
                <a:ea typeface="+mn-ea"/>
                <a:cs typeface="+mn-cs"/>
              </a:rPr>
              <a:t> makes it faster to do deployments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most used APIs are supported, but sometimes there is a need to access other APIs or functionality. Less third party libraries</a:t>
            </a:r>
          </a:p>
          <a:p>
            <a:r>
              <a:rPr lang="en-US" sz="1200" b="0" i="0" kern="1200" dirty="0">
                <a:solidFill>
                  <a:schemeClr val="tx1"/>
                </a:solidFill>
                <a:effectLst/>
                <a:latin typeface="+mn-lt"/>
                <a:ea typeface="+mn-ea"/>
                <a:cs typeface="+mn-cs"/>
              </a:rPr>
              <a:t>Facebook could one day decide to stop updating the framework or the native platform could make changes that are hard to wrap around.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About 500,000 </a:t>
            </a:r>
            <a:r>
              <a:rPr lang="en-US" sz="1200" b="0" i="0" kern="1200" dirty="0" err="1">
                <a:solidFill>
                  <a:schemeClr val="tx1"/>
                </a:solidFill>
                <a:effectLst/>
                <a:latin typeface="+mn-lt"/>
                <a:ea typeface="+mn-ea"/>
                <a:cs typeface="+mn-cs"/>
              </a:rPr>
              <a:t>npm</a:t>
            </a:r>
            <a:r>
              <a:rPr lang="en-US" sz="1200" b="0" i="0" kern="1200" dirty="0">
                <a:solidFill>
                  <a:schemeClr val="tx1"/>
                </a:solidFill>
                <a:effectLst/>
                <a:latin typeface="+mn-lt"/>
                <a:ea typeface="+mn-ea"/>
                <a:cs typeface="+mn-cs"/>
              </a:rPr>
              <a:t> packages</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11</a:t>
            </a:fld>
            <a:endParaRPr lang="en-US"/>
          </a:p>
        </p:txBody>
      </p:sp>
    </p:spTree>
    <p:extLst>
      <p:ext uri="{BB962C8B-B14F-4D97-AF65-F5344CB8AC3E}">
        <p14:creationId xmlns:p14="http://schemas.microsoft.com/office/powerpoint/2010/main" val="264514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terms of implementation, </a:t>
            </a:r>
            <a:r>
              <a:rPr lang="en-US" dirty="0"/>
              <a:t>View</a:t>
            </a:r>
            <a:r>
              <a:rPr lang="en-US" sz="1200" b="0" i="0" kern="1200" dirty="0">
                <a:solidFill>
                  <a:schemeClr val="tx1"/>
                </a:solidFill>
                <a:effectLst/>
                <a:latin typeface="+mn-lt"/>
                <a:ea typeface="+mn-ea"/>
                <a:cs typeface="+mn-cs"/>
              </a:rPr>
              <a:t> is an abstraction layer on top of the target platform's native equivalent, whether that's </a:t>
            </a:r>
            <a:r>
              <a:rPr lang="en-US" dirty="0" err="1"/>
              <a:t>UIView</a:t>
            </a:r>
            <a:r>
              <a:rPr lang="en-US" sz="1200" b="0" i="0" kern="1200" dirty="0">
                <a:solidFill>
                  <a:schemeClr val="tx1"/>
                </a:solidFill>
                <a:effectLst/>
                <a:latin typeface="+mn-lt"/>
                <a:ea typeface="+mn-ea"/>
                <a:cs typeface="+mn-cs"/>
              </a:rPr>
              <a:t>, </a:t>
            </a:r>
            <a:r>
              <a:rPr lang="en-US" dirty="0" err="1"/>
              <a:t>android.view</a:t>
            </a:r>
            <a:r>
              <a:rPr lang="en-US" sz="1200" b="0" i="0" kern="1200" dirty="0">
                <a:solidFill>
                  <a:schemeClr val="tx1"/>
                </a:solidFill>
                <a:effectLst/>
                <a:latin typeface="+mn-lt"/>
                <a:ea typeface="+mn-ea"/>
                <a:cs typeface="+mn-cs"/>
              </a:rPr>
              <a:t>, </a:t>
            </a:r>
            <a:r>
              <a:rPr lang="en-US" dirty="0"/>
              <a:t>&lt;div&gt;</a:t>
            </a:r>
            <a:r>
              <a:rPr lang="en-US" sz="1200" b="0" i="0" kern="1200" dirty="0">
                <a:solidFill>
                  <a:schemeClr val="tx1"/>
                </a:solidFill>
                <a:effectLst/>
                <a:latin typeface="+mn-lt"/>
                <a:ea typeface="+mn-ea"/>
                <a:cs typeface="+mn-cs"/>
              </a:rPr>
              <a:t>, or something else.</a:t>
            </a:r>
            <a:endParaRPr lang="en-US" dirty="0"/>
          </a:p>
        </p:txBody>
      </p:sp>
      <p:sp>
        <p:nvSpPr>
          <p:cNvPr id="4" name="Slide Number Placeholder 3"/>
          <p:cNvSpPr>
            <a:spLocks noGrp="1"/>
          </p:cNvSpPr>
          <p:nvPr>
            <p:ph type="sldNum" sz="quarter" idx="10"/>
          </p:nvPr>
        </p:nvSpPr>
        <p:spPr/>
        <p:txBody>
          <a:bodyPr/>
          <a:lstStyle/>
          <a:p>
            <a:fld id="{E021022A-9E85-B440-A83C-967B15F9BBD9}" type="slidenum">
              <a:rPr lang="en-US" smtClean="0"/>
              <a:t>12</a:t>
            </a:fld>
            <a:endParaRPr lang="en-US"/>
          </a:p>
        </p:txBody>
      </p:sp>
    </p:spTree>
    <p:extLst>
      <p:ext uri="{BB962C8B-B14F-4D97-AF65-F5344CB8AC3E}">
        <p14:creationId xmlns:p14="http://schemas.microsoft.com/office/powerpoint/2010/main" val="3534476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174713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1198747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123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2849354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41833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2138003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3713321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317374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148025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B3DF3B-BC79-0A44-A807-305D5104AA4F}"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229658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3DF3B-BC79-0A44-A807-305D5104AA4F}"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3505131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B3DF3B-BC79-0A44-A807-305D5104AA4F}" type="datetimeFigureOut">
              <a:rPr lang="en-US" smtClean="0"/>
              <a:t>5/12/18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3560363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B3DF3B-BC79-0A44-A807-305D5104AA4F}" type="datetimeFigureOut">
              <a:rPr lang="en-US" smtClean="0"/>
              <a:t>5/12/18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410921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3DF3B-BC79-0A44-A807-305D5104AA4F}" type="datetimeFigureOut">
              <a:rPr lang="en-US" smtClean="0"/>
              <a:t>5/12/18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135544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B3DF3B-BC79-0A44-A807-305D5104AA4F}"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37E3-4FC5-C744-8C24-96AB4791992C}" type="slidenum">
              <a:rPr lang="en-US" smtClean="0"/>
              <a:t>‹#›</a:t>
            </a:fld>
            <a:endParaRPr lang="en-US"/>
          </a:p>
        </p:txBody>
      </p:sp>
    </p:spTree>
    <p:extLst>
      <p:ext uri="{BB962C8B-B14F-4D97-AF65-F5344CB8AC3E}">
        <p14:creationId xmlns:p14="http://schemas.microsoft.com/office/powerpoint/2010/main" val="37989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37E3-4FC5-C744-8C24-96AB4791992C}" type="slidenum">
              <a:rPr lang="en-US" smtClean="0"/>
              <a:t>‹#›</a:t>
            </a:fld>
            <a:endParaRPr lang="en-US"/>
          </a:p>
        </p:txBody>
      </p:sp>
      <p:sp>
        <p:nvSpPr>
          <p:cNvPr id="5" name="Date Placeholder 4"/>
          <p:cNvSpPr>
            <a:spLocks noGrp="1"/>
          </p:cNvSpPr>
          <p:nvPr>
            <p:ph type="dt" sz="half" idx="10"/>
          </p:nvPr>
        </p:nvSpPr>
        <p:spPr/>
        <p:txBody>
          <a:bodyPr/>
          <a:lstStyle/>
          <a:p>
            <a:fld id="{75B3DF3B-BC79-0A44-A807-305D5104AA4F}" type="datetimeFigureOut">
              <a:rPr lang="en-US" smtClean="0"/>
              <a:t>5/12/18</a:t>
            </a:fld>
            <a:endParaRPr lang="en-US"/>
          </a:p>
        </p:txBody>
      </p:sp>
    </p:spTree>
    <p:extLst>
      <p:ext uri="{BB962C8B-B14F-4D97-AF65-F5344CB8AC3E}">
        <p14:creationId xmlns:p14="http://schemas.microsoft.com/office/powerpoint/2010/main" val="3736572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chemeClr val="accent1">
                <a:lumMod val="0"/>
                <a:lumOff val="100000"/>
              </a:schemeClr>
            </a:gs>
            <a:gs pos="100000">
              <a:schemeClr val="accent1">
                <a:lumMod val="20000"/>
                <a:lumOff val="80000"/>
                <a:alpha val="70000"/>
              </a:schemeClr>
            </a:gs>
          </a:gsLst>
          <a:lin ang="5400000" scaled="1"/>
          <a:tileRect/>
        </a:grad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5B3DF3B-BC79-0A44-A807-305D5104AA4F}" type="datetimeFigureOut">
              <a:rPr lang="en-US" smtClean="0"/>
              <a:t>5/12/18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95537E3-4FC5-C744-8C24-96AB4791992C}" type="slidenum">
              <a:rPr lang="en-US" smtClean="0"/>
              <a:t>‹#›</a:t>
            </a:fld>
            <a:endParaRPr lang="en-US"/>
          </a:p>
        </p:txBody>
      </p:sp>
    </p:spTree>
    <p:extLst>
      <p:ext uri="{BB962C8B-B14F-4D97-AF65-F5344CB8AC3E}">
        <p14:creationId xmlns:p14="http://schemas.microsoft.com/office/powerpoint/2010/main" val="180354515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necolas.github.io/react-native-web/storybook/?selectedKind=Components&amp;selectedStory=ActivityIndicator&amp;full=0&amp;addons=0&amp;stories=1&amp;panelRight=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kavishrm.wordpress.com/2018/05/06/a-web-developer-going-native/" TargetMode="External"/><Relationship Id="rId3" Type="http://schemas.openxmlformats.org/officeDocument/2006/relationships/hyperlink" Target="http://www.reactnativeexpress.com/" TargetMode="External"/><Relationship Id="rId7" Type="http://schemas.openxmlformats.org/officeDocument/2006/relationships/hyperlink" Target="https://github.com/kavisherlock/GithubClient-ReactNative" TargetMode="External"/><Relationship Id="rId2" Type="http://schemas.openxmlformats.org/officeDocument/2006/relationships/hyperlink" Target="https://facebook.github.io/react-native/docs/getting-started.html" TargetMode="External"/><Relationship Id="rId1" Type="http://schemas.openxmlformats.org/officeDocument/2006/relationships/slideLayout" Target="../slideLayouts/slideLayout2.xml"/><Relationship Id="rId6" Type="http://schemas.openxmlformats.org/officeDocument/2006/relationships/hyperlink" Target="https://github.com/necolas/react-native-web" TargetMode="External"/><Relationship Id="rId5" Type="http://schemas.openxmlformats.org/officeDocument/2006/relationships/hyperlink" Target="https://github.com/react-native-training/react-native-elements" TargetMode="External"/><Relationship Id="rId4" Type="http://schemas.openxmlformats.org/officeDocument/2006/relationships/hyperlink" Target="https://app.pluralsight.com/library/courses/build-ios-apps-react-native/table-of-contents" TargetMode="External"/><Relationship Id="rId9" Type="http://schemas.openxmlformats.org/officeDocument/2006/relationships/hyperlink" Target="https://github.com/jondot/awesome-react-nativ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37AE-6377-F846-BB6D-BD35DF38A31D}"/>
              </a:ext>
            </a:extLst>
          </p:cNvPr>
          <p:cNvSpPr>
            <a:spLocks noGrp="1"/>
          </p:cNvSpPr>
          <p:nvPr>
            <p:ph type="ctrTitle"/>
          </p:nvPr>
        </p:nvSpPr>
        <p:spPr>
          <a:xfrm>
            <a:off x="1272289" y="2126788"/>
            <a:ext cx="7766936" cy="1646302"/>
          </a:xfrm>
        </p:spPr>
        <p:txBody>
          <a:bodyPr/>
          <a:lstStyle/>
          <a:p>
            <a:pPr algn="l"/>
            <a:r>
              <a:rPr lang="en-US" dirty="0"/>
              <a:t>Introduction to</a:t>
            </a:r>
            <a:br>
              <a:rPr lang="en-US" dirty="0"/>
            </a:br>
            <a:r>
              <a:rPr lang="en-US" dirty="0"/>
              <a:t>React Native</a:t>
            </a:r>
          </a:p>
        </p:txBody>
      </p:sp>
      <p:sp>
        <p:nvSpPr>
          <p:cNvPr id="3" name="Subtitle 2">
            <a:extLst>
              <a:ext uri="{FF2B5EF4-FFF2-40B4-BE49-F238E27FC236}">
                <a16:creationId xmlns:a16="http://schemas.microsoft.com/office/drawing/2014/main" id="{2BF0751E-77FD-114B-8883-0FA2CACDB365}"/>
              </a:ext>
            </a:extLst>
          </p:cNvPr>
          <p:cNvSpPr>
            <a:spLocks noGrp="1"/>
          </p:cNvSpPr>
          <p:nvPr>
            <p:ph type="subTitle" idx="1"/>
          </p:nvPr>
        </p:nvSpPr>
        <p:spPr>
          <a:xfrm>
            <a:off x="1272289" y="4095186"/>
            <a:ext cx="7766936" cy="1096899"/>
          </a:xfrm>
        </p:spPr>
        <p:txBody>
          <a:bodyPr>
            <a:normAutofit/>
          </a:bodyPr>
          <a:lstStyle/>
          <a:p>
            <a:pPr algn="l"/>
            <a:r>
              <a:rPr lang="en-US" sz="2400" dirty="0"/>
              <a:t>Kavish Munjal</a:t>
            </a:r>
          </a:p>
        </p:txBody>
      </p:sp>
      <p:pic>
        <p:nvPicPr>
          <p:cNvPr id="8" name="Picture 7">
            <a:extLst>
              <a:ext uri="{FF2B5EF4-FFF2-40B4-BE49-F238E27FC236}">
                <a16:creationId xmlns:a16="http://schemas.microsoft.com/office/drawing/2014/main" id="{E93E0618-40CD-214A-9A9C-29B83E6D6BB7}"/>
              </a:ext>
            </a:extLst>
          </p:cNvPr>
          <p:cNvPicPr>
            <a:picLocks noChangeAspect="1"/>
          </p:cNvPicPr>
          <p:nvPr/>
        </p:nvPicPr>
        <p:blipFill>
          <a:blip r:embed="rId2"/>
          <a:stretch>
            <a:fillRect/>
          </a:stretch>
        </p:blipFill>
        <p:spPr>
          <a:xfrm>
            <a:off x="6474425" y="978822"/>
            <a:ext cx="4783610" cy="4535359"/>
          </a:xfrm>
          <a:prstGeom prst="rect">
            <a:avLst/>
          </a:prstGeom>
          <a:noFill/>
        </p:spPr>
      </p:pic>
    </p:spTree>
    <p:extLst>
      <p:ext uri="{BB962C8B-B14F-4D97-AF65-F5344CB8AC3E}">
        <p14:creationId xmlns:p14="http://schemas.microsoft.com/office/powerpoint/2010/main" val="4231745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E0DFA0-60FA-034F-BBED-50FFE12C632B}"/>
              </a:ext>
            </a:extLst>
          </p:cNvPr>
          <p:cNvPicPr>
            <a:picLocks noGrp="1" noChangeAspect="1"/>
          </p:cNvPicPr>
          <p:nvPr>
            <p:ph sz="half" idx="2"/>
          </p:nvPr>
        </p:nvPicPr>
        <p:blipFill>
          <a:blip r:embed="rId2"/>
          <a:stretch>
            <a:fillRect/>
          </a:stretch>
        </p:blipFill>
        <p:spPr>
          <a:xfrm>
            <a:off x="5602728" y="1530082"/>
            <a:ext cx="3671274" cy="4511944"/>
          </a:xfrm>
          <a:prstGeom prst="rect">
            <a:avLst/>
          </a:prstGeom>
        </p:spPr>
      </p:pic>
      <p:pic>
        <p:nvPicPr>
          <p:cNvPr id="6" name="Content Placeholder 5">
            <a:extLst>
              <a:ext uri="{FF2B5EF4-FFF2-40B4-BE49-F238E27FC236}">
                <a16:creationId xmlns:a16="http://schemas.microsoft.com/office/drawing/2014/main" id="{3E09C100-D856-3243-8A77-A27B29945056}"/>
              </a:ext>
            </a:extLst>
          </p:cNvPr>
          <p:cNvPicPr>
            <a:picLocks noGrp="1" noChangeAspect="1"/>
          </p:cNvPicPr>
          <p:nvPr>
            <p:ph sz="half" idx="1"/>
          </p:nvPr>
        </p:nvPicPr>
        <p:blipFill>
          <a:blip r:embed="rId3"/>
          <a:stretch>
            <a:fillRect/>
          </a:stretch>
        </p:blipFill>
        <p:spPr>
          <a:xfrm>
            <a:off x="870157" y="1512277"/>
            <a:ext cx="4105511" cy="4529748"/>
          </a:xfrm>
          <a:prstGeom prst="rect">
            <a:avLst/>
          </a:prstGeom>
        </p:spPr>
      </p:pic>
      <p:sp>
        <p:nvSpPr>
          <p:cNvPr id="7" name="TextBox 6">
            <a:extLst>
              <a:ext uri="{FF2B5EF4-FFF2-40B4-BE49-F238E27FC236}">
                <a16:creationId xmlns:a16="http://schemas.microsoft.com/office/drawing/2014/main" id="{40F97417-C9B1-184F-BCCE-52000CDF2216}"/>
              </a:ext>
            </a:extLst>
          </p:cNvPr>
          <p:cNvSpPr txBox="1"/>
          <p:nvPr/>
        </p:nvSpPr>
        <p:spPr>
          <a:xfrm>
            <a:off x="870157" y="926122"/>
            <a:ext cx="4487279" cy="400110"/>
          </a:xfrm>
          <a:prstGeom prst="rect">
            <a:avLst/>
          </a:prstGeom>
          <a:noFill/>
        </p:spPr>
        <p:txBody>
          <a:bodyPr wrap="square" rtlCol="0">
            <a:spAutoFit/>
          </a:bodyPr>
          <a:lstStyle/>
          <a:p>
            <a:r>
              <a:rPr lang="en-US" sz="2000" dirty="0">
                <a:solidFill>
                  <a:schemeClr val="accent1">
                    <a:lumMod val="50000"/>
                  </a:schemeClr>
                </a:solidFill>
              </a:rPr>
              <a:t>Create React Native App</a:t>
            </a:r>
          </a:p>
        </p:txBody>
      </p:sp>
      <p:sp>
        <p:nvSpPr>
          <p:cNvPr id="8" name="TextBox 7">
            <a:extLst>
              <a:ext uri="{FF2B5EF4-FFF2-40B4-BE49-F238E27FC236}">
                <a16:creationId xmlns:a16="http://schemas.microsoft.com/office/drawing/2014/main" id="{76244FF3-5810-944F-A59A-A21380A67714}"/>
              </a:ext>
            </a:extLst>
          </p:cNvPr>
          <p:cNvSpPr txBox="1"/>
          <p:nvPr/>
        </p:nvSpPr>
        <p:spPr>
          <a:xfrm>
            <a:off x="5602728" y="926122"/>
            <a:ext cx="4487279" cy="400110"/>
          </a:xfrm>
          <a:prstGeom prst="rect">
            <a:avLst/>
          </a:prstGeom>
          <a:noFill/>
        </p:spPr>
        <p:txBody>
          <a:bodyPr wrap="square" rtlCol="0">
            <a:spAutoFit/>
          </a:bodyPr>
          <a:lstStyle/>
          <a:p>
            <a:r>
              <a:rPr lang="en-US" sz="2000" dirty="0">
                <a:solidFill>
                  <a:schemeClr val="accent1">
                    <a:lumMod val="50000"/>
                  </a:schemeClr>
                </a:solidFill>
              </a:rPr>
              <a:t>React Native CLI</a:t>
            </a:r>
          </a:p>
        </p:txBody>
      </p:sp>
    </p:spTree>
    <p:extLst>
      <p:ext uri="{BB962C8B-B14F-4D97-AF65-F5344CB8AC3E}">
        <p14:creationId xmlns:p14="http://schemas.microsoft.com/office/powerpoint/2010/main" val="261859067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E43D-3BCE-CA4A-BE5D-529E93A9ED14}"/>
              </a:ext>
            </a:extLst>
          </p:cNvPr>
          <p:cNvSpPr>
            <a:spLocks noGrp="1"/>
          </p:cNvSpPr>
          <p:nvPr>
            <p:ph type="title"/>
          </p:nvPr>
        </p:nvSpPr>
        <p:spPr/>
        <p:txBody>
          <a:bodyPr/>
          <a:lstStyle/>
          <a:p>
            <a:r>
              <a:rPr lang="en-US" dirty="0"/>
              <a:t>React Native</a:t>
            </a:r>
          </a:p>
        </p:txBody>
      </p:sp>
      <p:sp>
        <p:nvSpPr>
          <p:cNvPr id="3" name="Text Placeholder 2">
            <a:extLst>
              <a:ext uri="{FF2B5EF4-FFF2-40B4-BE49-F238E27FC236}">
                <a16:creationId xmlns:a16="http://schemas.microsoft.com/office/drawing/2014/main" id="{ABF369E6-0FDD-B14C-8A3F-5B7B8645A510}"/>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E34D2E4E-E311-C141-AFFF-B1DC4D0BA4B5}"/>
              </a:ext>
            </a:extLst>
          </p:cNvPr>
          <p:cNvSpPr>
            <a:spLocks noGrp="1"/>
          </p:cNvSpPr>
          <p:nvPr>
            <p:ph sz="half" idx="2"/>
          </p:nvPr>
        </p:nvSpPr>
        <p:spPr/>
        <p:txBody>
          <a:bodyPr/>
          <a:lstStyle/>
          <a:p>
            <a:r>
              <a:rPr lang="en-US" dirty="0"/>
              <a:t>One app</a:t>
            </a:r>
          </a:p>
          <a:p>
            <a:r>
              <a:rPr lang="en-US" dirty="0"/>
              <a:t>Native-like look and feel</a:t>
            </a:r>
          </a:p>
          <a:p>
            <a:r>
              <a:rPr lang="en-US" dirty="0"/>
              <a:t>Development Speed</a:t>
            </a:r>
          </a:p>
          <a:p>
            <a:r>
              <a:rPr lang="en-US" dirty="0"/>
              <a:t>Web concepts</a:t>
            </a:r>
          </a:p>
          <a:p>
            <a:r>
              <a:rPr lang="en-US" dirty="0"/>
              <a:t>Open Source</a:t>
            </a:r>
          </a:p>
          <a:p>
            <a:r>
              <a:rPr lang="en-US" dirty="0"/>
              <a:t>Leverage </a:t>
            </a:r>
            <a:r>
              <a:rPr lang="en-US" dirty="0" err="1"/>
              <a:t>npm</a:t>
            </a:r>
            <a:r>
              <a:rPr lang="en-US" dirty="0"/>
              <a:t> </a:t>
            </a:r>
            <a:r>
              <a:rPr lang="en-US" dirty="0">
                <a:solidFill>
                  <a:schemeClr val="tx1"/>
                </a:solidFill>
              </a:rPr>
              <a:t>packages</a:t>
            </a:r>
            <a:endParaRPr lang="en-US" dirty="0"/>
          </a:p>
          <a:p>
            <a:endParaRPr lang="en-US" dirty="0"/>
          </a:p>
        </p:txBody>
      </p:sp>
      <p:sp>
        <p:nvSpPr>
          <p:cNvPr id="5" name="Text Placeholder 4">
            <a:extLst>
              <a:ext uri="{FF2B5EF4-FFF2-40B4-BE49-F238E27FC236}">
                <a16:creationId xmlns:a16="http://schemas.microsoft.com/office/drawing/2014/main" id="{5E15F6F6-1FB7-9B4D-A604-CEC0A3194176}"/>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ED82C49E-3FAB-A448-BD8C-179EFBBBC835}"/>
              </a:ext>
            </a:extLst>
          </p:cNvPr>
          <p:cNvSpPr>
            <a:spLocks noGrp="1"/>
          </p:cNvSpPr>
          <p:nvPr>
            <p:ph sz="quarter" idx="4"/>
          </p:nvPr>
        </p:nvSpPr>
        <p:spPr/>
        <p:txBody>
          <a:bodyPr/>
          <a:lstStyle/>
          <a:p>
            <a:r>
              <a:rPr lang="en-US" dirty="0"/>
              <a:t>No access to all native APIs</a:t>
            </a:r>
          </a:p>
          <a:p>
            <a:r>
              <a:rPr lang="en-US" dirty="0"/>
              <a:t>Complicated UI elements are harder</a:t>
            </a:r>
          </a:p>
          <a:p>
            <a:r>
              <a:rPr lang="en-US" dirty="0"/>
              <a:t>Long-term aspects</a:t>
            </a:r>
          </a:p>
        </p:txBody>
      </p:sp>
      <p:sp>
        <p:nvSpPr>
          <p:cNvPr id="7" name="TextBox 6">
            <a:extLst>
              <a:ext uri="{FF2B5EF4-FFF2-40B4-BE49-F238E27FC236}">
                <a16:creationId xmlns:a16="http://schemas.microsoft.com/office/drawing/2014/main" id="{8F03CFA1-D6BA-684A-AD89-4F8CB3FA90E4}"/>
              </a:ext>
            </a:extLst>
          </p:cNvPr>
          <p:cNvSpPr txBox="1"/>
          <p:nvPr/>
        </p:nvSpPr>
        <p:spPr>
          <a:xfrm>
            <a:off x="675745" y="1324708"/>
            <a:ext cx="8598256" cy="369332"/>
          </a:xfrm>
          <a:prstGeom prst="rect">
            <a:avLst/>
          </a:prstGeom>
          <a:noFill/>
        </p:spPr>
        <p:txBody>
          <a:bodyPr wrap="square" rtlCol="0">
            <a:spAutoFit/>
          </a:bodyPr>
          <a:lstStyle/>
          <a:p>
            <a:r>
              <a:rPr lang="en-US" b="1" dirty="0"/>
              <a:t>React Native</a:t>
            </a:r>
            <a:r>
              <a:rPr lang="en-US" dirty="0"/>
              <a:t> development: </a:t>
            </a:r>
            <a:r>
              <a:rPr lang="en-US" b="1" dirty="0"/>
              <a:t>JavaScript</a:t>
            </a:r>
            <a:r>
              <a:rPr lang="en-US" dirty="0"/>
              <a:t>; no IDE necessary</a:t>
            </a:r>
          </a:p>
        </p:txBody>
      </p:sp>
    </p:spTree>
    <p:extLst>
      <p:ext uri="{BB962C8B-B14F-4D97-AF65-F5344CB8AC3E}">
        <p14:creationId xmlns:p14="http://schemas.microsoft.com/office/powerpoint/2010/main" val="332865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 calcmode="lin" valueType="num">
                                      <p:cBhvr additive="base">
                                        <p:cTn id="27"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 calcmode="lin" valueType="num">
                                      <p:cBhvr additive="base">
                                        <p:cTn id="33"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additive="base">
                                        <p:cTn id="39"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 calcmode="lin" valueType="num">
                                      <p:cBhvr additive="base">
                                        <p:cTn id="45"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anim calcmode="lin" valueType="num">
                                      <p:cBhvr additive="base">
                                        <p:cTn id="5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anim calcmode="lin" valueType="num">
                                      <p:cBhvr additive="base">
                                        <p:cTn id="57"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anim calcmode="lin" valueType="num">
                                      <p:cBhvr additive="base">
                                        <p:cTn id="63"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10FD-768A-2F42-9C82-017741081147}"/>
              </a:ext>
            </a:extLst>
          </p:cNvPr>
          <p:cNvSpPr>
            <a:spLocks noGrp="1"/>
          </p:cNvSpPr>
          <p:nvPr>
            <p:ph type="title"/>
          </p:nvPr>
        </p:nvSpPr>
        <p:spPr/>
        <p:txBody>
          <a:bodyPr/>
          <a:lstStyle/>
          <a:p>
            <a:r>
              <a:rPr lang="en-US" dirty="0"/>
              <a:t>Transformations</a:t>
            </a:r>
          </a:p>
        </p:txBody>
      </p:sp>
      <p:pic>
        <p:nvPicPr>
          <p:cNvPr id="6" name="Content Placeholder 5">
            <a:extLst>
              <a:ext uri="{FF2B5EF4-FFF2-40B4-BE49-F238E27FC236}">
                <a16:creationId xmlns:a16="http://schemas.microsoft.com/office/drawing/2014/main" id="{156B26F5-4D55-4F43-A6BE-3DB8EFF34FF1}"/>
              </a:ext>
            </a:extLst>
          </p:cNvPr>
          <p:cNvPicPr>
            <a:picLocks noGrp="1" noChangeAspect="1"/>
          </p:cNvPicPr>
          <p:nvPr>
            <p:ph idx="1"/>
          </p:nvPr>
        </p:nvPicPr>
        <p:blipFill>
          <a:blip r:embed="rId3"/>
          <a:stretch>
            <a:fillRect/>
          </a:stretch>
        </p:blipFill>
        <p:spPr>
          <a:xfrm>
            <a:off x="677334" y="1651419"/>
            <a:ext cx="10647158" cy="3919781"/>
          </a:xfrm>
          <a:prstGeom prst="rect">
            <a:avLst/>
          </a:prstGeom>
        </p:spPr>
      </p:pic>
    </p:spTree>
    <p:extLst>
      <p:ext uri="{BB962C8B-B14F-4D97-AF65-F5344CB8AC3E}">
        <p14:creationId xmlns:p14="http://schemas.microsoft.com/office/powerpoint/2010/main" val="1694259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ACEA-A2C8-E84A-99B8-5852453A7100}"/>
              </a:ext>
            </a:extLst>
          </p:cNvPr>
          <p:cNvSpPr>
            <a:spLocks noGrp="1"/>
          </p:cNvSpPr>
          <p:nvPr>
            <p:ph type="title"/>
          </p:nvPr>
        </p:nvSpPr>
        <p:spPr/>
        <p:txBody>
          <a:bodyPr/>
          <a:lstStyle/>
          <a:p>
            <a:r>
              <a:rPr lang="en-US" dirty="0"/>
              <a:t>Code Sharing</a:t>
            </a:r>
          </a:p>
        </p:txBody>
      </p:sp>
      <p:sp>
        <p:nvSpPr>
          <p:cNvPr id="3" name="Content Placeholder 2">
            <a:extLst>
              <a:ext uri="{FF2B5EF4-FFF2-40B4-BE49-F238E27FC236}">
                <a16:creationId xmlns:a16="http://schemas.microsoft.com/office/drawing/2014/main" id="{3E10D882-78B0-5247-AD7E-A9A6A31CE994}"/>
              </a:ext>
            </a:extLst>
          </p:cNvPr>
          <p:cNvSpPr>
            <a:spLocks noGrp="1"/>
          </p:cNvSpPr>
          <p:nvPr>
            <p:ph idx="1"/>
          </p:nvPr>
        </p:nvSpPr>
        <p:spPr/>
        <p:txBody>
          <a:bodyPr/>
          <a:lstStyle/>
          <a:p>
            <a:r>
              <a:rPr lang="en-US" dirty="0"/>
              <a:t>Same app for iOS and Android</a:t>
            </a:r>
          </a:p>
        </p:txBody>
      </p:sp>
    </p:spTree>
    <p:extLst>
      <p:ext uri="{BB962C8B-B14F-4D97-AF65-F5344CB8AC3E}">
        <p14:creationId xmlns:p14="http://schemas.microsoft.com/office/powerpoint/2010/main" val="23034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ACEA-A2C8-E84A-99B8-5852453A7100}"/>
              </a:ext>
            </a:extLst>
          </p:cNvPr>
          <p:cNvSpPr>
            <a:spLocks noGrp="1"/>
          </p:cNvSpPr>
          <p:nvPr>
            <p:ph type="title"/>
          </p:nvPr>
        </p:nvSpPr>
        <p:spPr/>
        <p:txBody>
          <a:bodyPr/>
          <a:lstStyle/>
          <a:p>
            <a:r>
              <a:rPr lang="en-US" dirty="0"/>
              <a:t>Code Sharing</a:t>
            </a:r>
          </a:p>
        </p:txBody>
      </p:sp>
      <p:sp>
        <p:nvSpPr>
          <p:cNvPr id="3" name="Content Placeholder 2">
            <a:extLst>
              <a:ext uri="{FF2B5EF4-FFF2-40B4-BE49-F238E27FC236}">
                <a16:creationId xmlns:a16="http://schemas.microsoft.com/office/drawing/2014/main" id="{3E10D882-78B0-5247-AD7E-A9A6A31CE994}"/>
              </a:ext>
            </a:extLst>
          </p:cNvPr>
          <p:cNvSpPr>
            <a:spLocks noGrp="1"/>
          </p:cNvSpPr>
          <p:nvPr>
            <p:ph idx="1"/>
          </p:nvPr>
        </p:nvSpPr>
        <p:spPr/>
        <p:txBody>
          <a:bodyPr/>
          <a:lstStyle/>
          <a:p>
            <a:r>
              <a:rPr lang="en-US" dirty="0"/>
              <a:t>Same app for iOS and Android</a:t>
            </a:r>
          </a:p>
          <a:p>
            <a:r>
              <a:rPr lang="en-US" b="1" dirty="0"/>
              <a:t>Platform Component</a:t>
            </a:r>
          </a:p>
        </p:txBody>
      </p:sp>
      <p:pic>
        <p:nvPicPr>
          <p:cNvPr id="7" name="Picture 6">
            <a:extLst>
              <a:ext uri="{FF2B5EF4-FFF2-40B4-BE49-F238E27FC236}">
                <a16:creationId xmlns:a16="http://schemas.microsoft.com/office/drawing/2014/main" id="{A7F84166-5F18-7C44-9E61-EE20796751D3}"/>
              </a:ext>
            </a:extLst>
          </p:cNvPr>
          <p:cNvPicPr>
            <a:picLocks noChangeAspect="1"/>
          </p:cNvPicPr>
          <p:nvPr/>
        </p:nvPicPr>
        <p:blipFill>
          <a:blip r:embed="rId2"/>
          <a:stretch>
            <a:fillRect/>
          </a:stretch>
        </p:blipFill>
        <p:spPr>
          <a:xfrm>
            <a:off x="677334" y="3175070"/>
            <a:ext cx="6691398" cy="2989774"/>
          </a:xfrm>
          <a:prstGeom prst="rect">
            <a:avLst/>
          </a:prstGeom>
        </p:spPr>
      </p:pic>
    </p:spTree>
    <p:extLst>
      <p:ext uri="{BB962C8B-B14F-4D97-AF65-F5344CB8AC3E}">
        <p14:creationId xmlns:p14="http://schemas.microsoft.com/office/powerpoint/2010/main" val="328977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ACEA-A2C8-E84A-99B8-5852453A7100}"/>
              </a:ext>
            </a:extLst>
          </p:cNvPr>
          <p:cNvSpPr>
            <a:spLocks noGrp="1"/>
          </p:cNvSpPr>
          <p:nvPr>
            <p:ph type="title"/>
          </p:nvPr>
        </p:nvSpPr>
        <p:spPr/>
        <p:txBody>
          <a:bodyPr/>
          <a:lstStyle/>
          <a:p>
            <a:r>
              <a:rPr lang="en-US" dirty="0"/>
              <a:t>Code Sharing</a:t>
            </a:r>
          </a:p>
        </p:txBody>
      </p:sp>
      <p:sp>
        <p:nvSpPr>
          <p:cNvPr id="3" name="Content Placeholder 2">
            <a:extLst>
              <a:ext uri="{FF2B5EF4-FFF2-40B4-BE49-F238E27FC236}">
                <a16:creationId xmlns:a16="http://schemas.microsoft.com/office/drawing/2014/main" id="{3E10D882-78B0-5247-AD7E-A9A6A31CE994}"/>
              </a:ext>
            </a:extLst>
          </p:cNvPr>
          <p:cNvSpPr>
            <a:spLocks noGrp="1"/>
          </p:cNvSpPr>
          <p:nvPr>
            <p:ph idx="1"/>
          </p:nvPr>
        </p:nvSpPr>
        <p:spPr/>
        <p:txBody>
          <a:bodyPr/>
          <a:lstStyle/>
          <a:p>
            <a:r>
              <a:rPr lang="en-US" dirty="0"/>
              <a:t>Same app for iOS and Android</a:t>
            </a:r>
          </a:p>
          <a:p>
            <a:r>
              <a:rPr lang="en-US" dirty="0"/>
              <a:t>Platform Component</a:t>
            </a:r>
          </a:p>
          <a:p>
            <a:r>
              <a:rPr lang="en-US" b="1" dirty="0"/>
              <a:t>File Extensions</a:t>
            </a:r>
          </a:p>
        </p:txBody>
      </p:sp>
    </p:spTree>
    <p:extLst>
      <p:ext uri="{BB962C8B-B14F-4D97-AF65-F5344CB8AC3E}">
        <p14:creationId xmlns:p14="http://schemas.microsoft.com/office/powerpoint/2010/main" val="16865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10FD-768A-2F42-9C82-017741081147}"/>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5A4D97FF-7776-FE4A-89D4-971F80E9C756}"/>
              </a:ext>
            </a:extLst>
          </p:cNvPr>
          <p:cNvSpPr>
            <a:spLocks noGrp="1"/>
          </p:cNvSpPr>
          <p:nvPr>
            <p:ph idx="1"/>
          </p:nvPr>
        </p:nvSpPr>
        <p:spPr/>
        <p:txBody>
          <a:bodyPr/>
          <a:lstStyle/>
          <a:p>
            <a:r>
              <a:rPr lang="en-US" b="1" dirty="0"/>
              <a:t>View</a:t>
            </a:r>
          </a:p>
          <a:p>
            <a:r>
              <a:rPr lang="en-US" b="1" dirty="0"/>
              <a:t>Text</a:t>
            </a:r>
          </a:p>
          <a:p>
            <a:r>
              <a:rPr lang="en-US" b="1" dirty="0" err="1"/>
              <a:t>StyleSheet</a:t>
            </a:r>
            <a:endParaRPr lang="en-US" b="1" dirty="0"/>
          </a:p>
          <a:p>
            <a:r>
              <a:rPr lang="en-US" b="1" dirty="0" err="1"/>
              <a:t>FlexBox</a:t>
            </a:r>
            <a:endParaRPr lang="en-US" b="1" dirty="0"/>
          </a:p>
          <a:p>
            <a:endParaRPr lang="en-US" dirty="0"/>
          </a:p>
        </p:txBody>
      </p:sp>
    </p:spTree>
    <p:extLst>
      <p:ext uri="{BB962C8B-B14F-4D97-AF65-F5344CB8AC3E}">
        <p14:creationId xmlns:p14="http://schemas.microsoft.com/office/powerpoint/2010/main" val="213518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1"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1"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1"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1B2E-A513-D54E-8DE3-A612DB4ACE56}"/>
              </a:ext>
            </a:extLst>
          </p:cNvPr>
          <p:cNvSpPr>
            <a:spLocks noGrp="1"/>
          </p:cNvSpPr>
          <p:nvPr>
            <p:ph type="title"/>
          </p:nvPr>
        </p:nvSpPr>
        <p:spPr/>
        <p:txBody>
          <a:bodyPr/>
          <a:lstStyle/>
          <a:p>
            <a:r>
              <a:rPr lang="en-US" dirty="0"/>
              <a:t>Flexbox</a:t>
            </a:r>
          </a:p>
        </p:txBody>
      </p:sp>
      <p:sp>
        <p:nvSpPr>
          <p:cNvPr id="3" name="Content Placeholder 2">
            <a:extLst>
              <a:ext uri="{FF2B5EF4-FFF2-40B4-BE49-F238E27FC236}">
                <a16:creationId xmlns:a16="http://schemas.microsoft.com/office/drawing/2014/main" id="{03BB01B7-789E-F34C-91B6-D3A25DA44D7B}"/>
              </a:ext>
            </a:extLst>
          </p:cNvPr>
          <p:cNvSpPr>
            <a:spLocks noGrp="1"/>
          </p:cNvSpPr>
          <p:nvPr>
            <p:ph idx="1"/>
          </p:nvPr>
        </p:nvSpPr>
        <p:spPr/>
        <p:txBody>
          <a:bodyPr/>
          <a:lstStyle/>
          <a:p>
            <a:r>
              <a:rPr lang="en-US" b="1" dirty="0" err="1">
                <a:latin typeface="Courier" pitchFamily="2" charset="0"/>
              </a:rPr>
              <a:t>flexDirection</a:t>
            </a:r>
            <a:r>
              <a:rPr lang="en-US" dirty="0"/>
              <a:t>: vertical (column) or horizontal (row) layout</a:t>
            </a:r>
          </a:p>
          <a:p>
            <a:r>
              <a:rPr lang="en-US" b="1" dirty="0" err="1">
                <a:latin typeface="Courier" pitchFamily="2" charset="0"/>
              </a:rPr>
              <a:t>justifyContent</a:t>
            </a:r>
            <a:r>
              <a:rPr lang="en-US" dirty="0"/>
              <a:t>: primary axis of your layout</a:t>
            </a:r>
          </a:p>
          <a:p>
            <a:r>
              <a:rPr lang="en-US" b="1" dirty="0" err="1">
                <a:latin typeface="Courier" pitchFamily="2" charset="0"/>
              </a:rPr>
              <a:t>alignItems</a:t>
            </a:r>
            <a:r>
              <a:rPr lang="en-US" dirty="0"/>
              <a:t>: secondary axis of your layout</a:t>
            </a:r>
          </a:p>
        </p:txBody>
      </p:sp>
    </p:spTree>
    <p:extLst>
      <p:ext uri="{BB962C8B-B14F-4D97-AF65-F5344CB8AC3E}">
        <p14:creationId xmlns:p14="http://schemas.microsoft.com/office/powerpoint/2010/main" val="163724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10FD-768A-2F42-9C82-017741081147}"/>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5A4D97FF-7776-FE4A-89D4-971F80E9C756}"/>
              </a:ext>
            </a:extLst>
          </p:cNvPr>
          <p:cNvSpPr>
            <a:spLocks noGrp="1"/>
          </p:cNvSpPr>
          <p:nvPr>
            <p:ph idx="1"/>
          </p:nvPr>
        </p:nvSpPr>
        <p:spPr>
          <a:xfrm>
            <a:off x="677334" y="2160589"/>
            <a:ext cx="8596668" cy="3806457"/>
          </a:xfrm>
        </p:spPr>
        <p:txBody>
          <a:bodyPr>
            <a:normAutofit/>
          </a:bodyPr>
          <a:lstStyle/>
          <a:p>
            <a:r>
              <a:rPr lang="en-US" dirty="0"/>
              <a:t>View</a:t>
            </a:r>
          </a:p>
          <a:p>
            <a:r>
              <a:rPr lang="en-US" dirty="0"/>
              <a:t>Text</a:t>
            </a:r>
          </a:p>
          <a:p>
            <a:r>
              <a:rPr lang="en-US" dirty="0" err="1"/>
              <a:t>StyleSheet</a:t>
            </a:r>
            <a:endParaRPr lang="en-US" dirty="0"/>
          </a:p>
          <a:p>
            <a:r>
              <a:rPr lang="en-US" dirty="0" err="1"/>
              <a:t>FlexBox</a:t>
            </a:r>
            <a:endParaRPr lang="en-US" dirty="0"/>
          </a:p>
          <a:p>
            <a:r>
              <a:rPr lang="en-US" b="1" dirty="0" err="1"/>
              <a:t>Touchables</a:t>
            </a:r>
            <a:endParaRPr lang="en-US" b="1" dirty="0"/>
          </a:p>
          <a:p>
            <a:r>
              <a:rPr lang="en-US" b="1" dirty="0" err="1"/>
              <a:t>TextInput</a:t>
            </a:r>
            <a:endParaRPr lang="en-US" b="1" dirty="0"/>
          </a:p>
          <a:p>
            <a:r>
              <a:rPr lang="en-US" b="1" dirty="0" err="1"/>
              <a:t>FlatList</a:t>
            </a:r>
            <a:endParaRPr lang="en-US" b="1" dirty="0"/>
          </a:p>
          <a:p>
            <a:r>
              <a:rPr lang="en-US" b="1" dirty="0" err="1"/>
              <a:t>NavigatorIOS</a:t>
            </a:r>
            <a:endParaRPr lang="en-US" b="1" dirty="0"/>
          </a:p>
          <a:p>
            <a:r>
              <a:rPr lang="en-US" b="1" dirty="0" err="1"/>
              <a:t>TabBar</a:t>
            </a:r>
            <a:endParaRPr lang="en-US" b="1" dirty="0"/>
          </a:p>
          <a:p>
            <a:endParaRPr lang="en-US" dirty="0"/>
          </a:p>
          <a:p>
            <a:endParaRPr lang="en-US" dirty="0"/>
          </a:p>
        </p:txBody>
      </p:sp>
    </p:spTree>
    <p:extLst>
      <p:ext uri="{BB962C8B-B14F-4D97-AF65-F5344CB8AC3E}">
        <p14:creationId xmlns:p14="http://schemas.microsoft.com/office/powerpoint/2010/main" val="314542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3E4D-6420-1A45-8ED1-CAD0A3B346A7}"/>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B6877126-1564-D949-9062-30A75F04DD6F}"/>
              </a:ext>
            </a:extLst>
          </p:cNvPr>
          <p:cNvSpPr>
            <a:spLocks noGrp="1"/>
          </p:cNvSpPr>
          <p:nvPr>
            <p:ph idx="1"/>
          </p:nvPr>
        </p:nvSpPr>
        <p:spPr/>
        <p:txBody>
          <a:bodyPr>
            <a:normAutofit/>
          </a:bodyPr>
          <a:lstStyle/>
          <a:p>
            <a:r>
              <a:rPr lang="en-US" b="1" dirty="0"/>
              <a:t>State – simplest</a:t>
            </a:r>
          </a:p>
          <a:p>
            <a:r>
              <a:rPr lang="en-US" b="1" dirty="0"/>
              <a:t>Redux – most popular</a:t>
            </a:r>
          </a:p>
        </p:txBody>
      </p:sp>
    </p:spTree>
    <p:extLst>
      <p:ext uri="{BB962C8B-B14F-4D97-AF65-F5344CB8AC3E}">
        <p14:creationId xmlns:p14="http://schemas.microsoft.com/office/powerpoint/2010/main" val="52087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7C5239-F8C3-B044-B275-92E45DB5D0D4}"/>
              </a:ext>
            </a:extLst>
          </p:cNvPr>
          <p:cNvPicPr>
            <a:picLocks noChangeAspect="1"/>
          </p:cNvPicPr>
          <p:nvPr/>
        </p:nvPicPr>
        <p:blipFill>
          <a:blip r:embed="rId3"/>
          <a:stretch>
            <a:fillRect/>
          </a:stretch>
        </p:blipFill>
        <p:spPr>
          <a:xfrm>
            <a:off x="1324707" y="57287"/>
            <a:ext cx="9530861" cy="6735142"/>
          </a:xfrm>
          <a:prstGeom prst="rect">
            <a:avLst/>
          </a:prstGeom>
        </p:spPr>
      </p:pic>
    </p:spTree>
    <p:extLst>
      <p:ext uri="{BB962C8B-B14F-4D97-AF65-F5344CB8AC3E}">
        <p14:creationId xmlns:p14="http://schemas.microsoft.com/office/powerpoint/2010/main" val="4294703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E8821-5295-FE42-9D5D-BBFC4B29627F}"/>
              </a:ext>
            </a:extLst>
          </p:cNvPr>
          <p:cNvSpPr>
            <a:spLocks noGrp="1"/>
          </p:cNvSpPr>
          <p:nvPr>
            <p:ph type="title"/>
          </p:nvPr>
        </p:nvSpPr>
        <p:spPr/>
        <p:txBody>
          <a:bodyPr/>
          <a:lstStyle/>
          <a:p>
            <a:r>
              <a:rPr lang="en-US" dirty="0"/>
              <a:t>Redux	</a:t>
            </a:r>
          </a:p>
        </p:txBody>
      </p:sp>
      <p:sp>
        <p:nvSpPr>
          <p:cNvPr id="3" name="Content Placeholder 2">
            <a:extLst>
              <a:ext uri="{FF2B5EF4-FFF2-40B4-BE49-F238E27FC236}">
                <a16:creationId xmlns:a16="http://schemas.microsoft.com/office/drawing/2014/main" id="{CFAB7381-50DC-A54A-B26C-F22DCC42E47B}"/>
              </a:ext>
            </a:extLst>
          </p:cNvPr>
          <p:cNvSpPr>
            <a:spLocks noGrp="1"/>
          </p:cNvSpPr>
          <p:nvPr>
            <p:ph idx="1"/>
          </p:nvPr>
        </p:nvSpPr>
        <p:spPr/>
        <p:txBody>
          <a:bodyPr/>
          <a:lstStyle/>
          <a:p>
            <a:r>
              <a:rPr lang="en-US" dirty="0"/>
              <a:t>Store</a:t>
            </a:r>
          </a:p>
          <a:p>
            <a:r>
              <a:rPr lang="en-US" dirty="0"/>
              <a:t>Actions</a:t>
            </a:r>
          </a:p>
          <a:p>
            <a:r>
              <a:rPr lang="en-US" dirty="0"/>
              <a:t>Reducers</a:t>
            </a:r>
          </a:p>
          <a:p>
            <a:endParaRPr lang="en-US" dirty="0"/>
          </a:p>
          <a:p>
            <a:r>
              <a:rPr lang="en-US" dirty="0"/>
              <a:t>React Redux</a:t>
            </a:r>
          </a:p>
          <a:p>
            <a:endParaRPr lang="en-US" dirty="0"/>
          </a:p>
        </p:txBody>
      </p:sp>
    </p:spTree>
    <p:extLst>
      <p:ext uri="{BB962C8B-B14F-4D97-AF65-F5344CB8AC3E}">
        <p14:creationId xmlns:p14="http://schemas.microsoft.com/office/powerpoint/2010/main" val="151619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3E4D-6420-1A45-8ED1-CAD0A3B346A7}"/>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B6877126-1564-D949-9062-30A75F04DD6F}"/>
              </a:ext>
            </a:extLst>
          </p:cNvPr>
          <p:cNvSpPr>
            <a:spLocks noGrp="1"/>
          </p:cNvSpPr>
          <p:nvPr>
            <p:ph idx="1"/>
          </p:nvPr>
        </p:nvSpPr>
        <p:spPr/>
        <p:txBody>
          <a:bodyPr>
            <a:normAutofit/>
          </a:bodyPr>
          <a:lstStyle/>
          <a:p>
            <a:r>
              <a:rPr lang="en-US" dirty="0"/>
              <a:t>State – simplest</a:t>
            </a:r>
          </a:p>
          <a:p>
            <a:r>
              <a:rPr lang="en-US" dirty="0"/>
              <a:t>Redux – most popular</a:t>
            </a:r>
          </a:p>
          <a:p>
            <a:r>
              <a:rPr lang="en-US" dirty="0"/>
              <a:t>Realm – large amounts of data</a:t>
            </a:r>
          </a:p>
          <a:p>
            <a:endParaRPr lang="en-US" dirty="0"/>
          </a:p>
        </p:txBody>
      </p:sp>
    </p:spTree>
    <p:extLst>
      <p:ext uri="{BB962C8B-B14F-4D97-AF65-F5344CB8AC3E}">
        <p14:creationId xmlns:p14="http://schemas.microsoft.com/office/powerpoint/2010/main" val="72059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B09C-380D-2343-A430-FC2B2C8C6FF2}"/>
              </a:ext>
            </a:extLst>
          </p:cNvPr>
          <p:cNvSpPr>
            <a:spLocks noGrp="1"/>
          </p:cNvSpPr>
          <p:nvPr>
            <p:ph type="title"/>
          </p:nvPr>
        </p:nvSpPr>
        <p:spPr/>
        <p:txBody>
          <a:bodyPr/>
          <a:lstStyle/>
          <a:p>
            <a:r>
              <a:rPr lang="en-US" dirty="0"/>
              <a:t>Realm</a:t>
            </a:r>
          </a:p>
        </p:txBody>
      </p:sp>
      <p:sp>
        <p:nvSpPr>
          <p:cNvPr id="3" name="Content Placeholder 2">
            <a:extLst>
              <a:ext uri="{FF2B5EF4-FFF2-40B4-BE49-F238E27FC236}">
                <a16:creationId xmlns:a16="http://schemas.microsoft.com/office/drawing/2014/main" id="{700DD907-803A-6F4B-99F8-974F5301F084}"/>
              </a:ext>
            </a:extLst>
          </p:cNvPr>
          <p:cNvSpPr>
            <a:spLocks noGrp="1"/>
          </p:cNvSpPr>
          <p:nvPr>
            <p:ph idx="1"/>
          </p:nvPr>
        </p:nvSpPr>
        <p:spPr/>
        <p:txBody>
          <a:bodyPr/>
          <a:lstStyle/>
          <a:p>
            <a:pPr fontAlgn="base"/>
            <a:r>
              <a:rPr lang="en-US" dirty="0"/>
              <a:t>Create relational models using schemas</a:t>
            </a:r>
          </a:p>
          <a:p>
            <a:pPr fontAlgn="base"/>
            <a:r>
              <a:rPr lang="en-US" dirty="0"/>
              <a:t>Create, update, and delete records using transactions</a:t>
            </a:r>
          </a:p>
          <a:p>
            <a:pPr fontAlgn="base"/>
            <a:r>
              <a:rPr lang="en-US" dirty="0"/>
              <a:t>Query tables and observe the results</a:t>
            </a:r>
          </a:p>
          <a:p>
            <a:pPr fontAlgn="base"/>
            <a:r>
              <a:rPr lang="en-US" dirty="0"/>
              <a:t>Migrate the database</a:t>
            </a:r>
          </a:p>
          <a:p>
            <a:pPr fontAlgn="base"/>
            <a:r>
              <a:rPr lang="en-US" dirty="0"/>
              <a:t>Encrypt stored data</a:t>
            </a:r>
          </a:p>
          <a:p>
            <a:endParaRPr lang="en-US" dirty="0"/>
          </a:p>
        </p:txBody>
      </p:sp>
    </p:spTree>
    <p:extLst>
      <p:ext uri="{BB962C8B-B14F-4D97-AF65-F5344CB8AC3E}">
        <p14:creationId xmlns:p14="http://schemas.microsoft.com/office/powerpoint/2010/main" val="239500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3E4D-6420-1A45-8ED1-CAD0A3B346A7}"/>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B6877126-1564-D949-9062-30A75F04DD6F}"/>
              </a:ext>
            </a:extLst>
          </p:cNvPr>
          <p:cNvSpPr>
            <a:spLocks noGrp="1"/>
          </p:cNvSpPr>
          <p:nvPr>
            <p:ph idx="1"/>
          </p:nvPr>
        </p:nvSpPr>
        <p:spPr/>
        <p:txBody>
          <a:bodyPr>
            <a:normAutofit/>
          </a:bodyPr>
          <a:lstStyle/>
          <a:p>
            <a:r>
              <a:rPr lang="en-US" dirty="0"/>
              <a:t>State – simplest</a:t>
            </a:r>
          </a:p>
          <a:p>
            <a:r>
              <a:rPr lang="en-US" dirty="0"/>
              <a:t>Redux – most popular</a:t>
            </a:r>
          </a:p>
          <a:p>
            <a:r>
              <a:rPr lang="en-US" dirty="0"/>
              <a:t>Realm – large amounts of data</a:t>
            </a:r>
          </a:p>
          <a:p>
            <a:r>
              <a:rPr lang="en-US" b="1" dirty="0" err="1"/>
              <a:t>GraphQL</a:t>
            </a:r>
            <a:r>
              <a:rPr lang="en-US" b="1" dirty="0"/>
              <a:t> – retrieve data from a server</a:t>
            </a:r>
          </a:p>
          <a:p>
            <a:endParaRPr lang="en-US" dirty="0"/>
          </a:p>
        </p:txBody>
      </p:sp>
    </p:spTree>
    <p:extLst>
      <p:ext uri="{BB962C8B-B14F-4D97-AF65-F5344CB8AC3E}">
        <p14:creationId xmlns:p14="http://schemas.microsoft.com/office/powerpoint/2010/main" val="400970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AB79-0C9F-2B41-A605-F90EA6295F2B}"/>
              </a:ext>
            </a:extLst>
          </p:cNvPr>
          <p:cNvSpPr>
            <a:spLocks noGrp="1"/>
          </p:cNvSpPr>
          <p:nvPr>
            <p:ph type="title"/>
          </p:nvPr>
        </p:nvSpPr>
        <p:spPr/>
        <p:txBody>
          <a:bodyPr/>
          <a:lstStyle/>
          <a:p>
            <a:r>
              <a:rPr lang="en-US" dirty="0"/>
              <a:t>Data Persistence</a:t>
            </a:r>
          </a:p>
        </p:txBody>
      </p:sp>
      <p:sp>
        <p:nvSpPr>
          <p:cNvPr id="3" name="Content Placeholder 2">
            <a:extLst>
              <a:ext uri="{FF2B5EF4-FFF2-40B4-BE49-F238E27FC236}">
                <a16:creationId xmlns:a16="http://schemas.microsoft.com/office/drawing/2014/main" id="{F5BE02CA-EDF3-AE49-AF84-0231805A0DE4}"/>
              </a:ext>
            </a:extLst>
          </p:cNvPr>
          <p:cNvSpPr>
            <a:spLocks noGrp="1"/>
          </p:cNvSpPr>
          <p:nvPr>
            <p:ph idx="1"/>
          </p:nvPr>
        </p:nvSpPr>
        <p:spPr/>
        <p:txBody>
          <a:bodyPr/>
          <a:lstStyle/>
          <a:p>
            <a:r>
              <a:rPr lang="en-US" dirty="0" err="1"/>
              <a:t>AsyncStorage</a:t>
            </a:r>
            <a:endParaRPr lang="en-US" dirty="0"/>
          </a:p>
          <a:p>
            <a:r>
              <a:rPr lang="en-US" dirty="0"/>
              <a:t>Redux persist</a:t>
            </a:r>
          </a:p>
        </p:txBody>
      </p:sp>
    </p:spTree>
    <p:extLst>
      <p:ext uri="{BB962C8B-B14F-4D97-AF65-F5344CB8AC3E}">
        <p14:creationId xmlns:p14="http://schemas.microsoft.com/office/powerpoint/2010/main" val="302888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CFE8C7-95CF-D14B-96D4-B90EBDCED67D}"/>
              </a:ext>
            </a:extLst>
          </p:cNvPr>
          <p:cNvPicPr>
            <a:picLocks noChangeAspect="1"/>
          </p:cNvPicPr>
          <p:nvPr/>
        </p:nvPicPr>
        <p:blipFill>
          <a:blip r:embed="rId3"/>
          <a:stretch>
            <a:fillRect/>
          </a:stretch>
        </p:blipFill>
        <p:spPr>
          <a:xfrm>
            <a:off x="2339095" y="1354942"/>
            <a:ext cx="8263499" cy="5125461"/>
          </a:xfrm>
          <a:prstGeom prst="rect">
            <a:avLst/>
          </a:prstGeom>
        </p:spPr>
      </p:pic>
      <p:sp>
        <p:nvSpPr>
          <p:cNvPr id="2" name="Title 1">
            <a:extLst>
              <a:ext uri="{FF2B5EF4-FFF2-40B4-BE49-F238E27FC236}">
                <a16:creationId xmlns:a16="http://schemas.microsoft.com/office/drawing/2014/main" id="{D740235D-5755-1941-85DF-963AD6BF4AC7}"/>
              </a:ext>
            </a:extLst>
          </p:cNvPr>
          <p:cNvSpPr>
            <a:spLocks noGrp="1"/>
          </p:cNvSpPr>
          <p:nvPr>
            <p:ph type="title"/>
          </p:nvPr>
        </p:nvSpPr>
        <p:spPr/>
        <p:txBody>
          <a:bodyPr/>
          <a:lstStyle/>
          <a:p>
            <a:r>
              <a:rPr lang="en-US" dirty="0"/>
              <a:t>React Native Web</a:t>
            </a:r>
          </a:p>
        </p:txBody>
      </p:sp>
      <p:sp>
        <p:nvSpPr>
          <p:cNvPr id="14" name="Rectangle 13">
            <a:extLst>
              <a:ext uri="{FF2B5EF4-FFF2-40B4-BE49-F238E27FC236}">
                <a16:creationId xmlns:a16="http://schemas.microsoft.com/office/drawing/2014/main" id="{58EDF248-7AE1-AB42-A5A4-CE7A1A975EAF}"/>
              </a:ext>
            </a:extLst>
          </p:cNvPr>
          <p:cNvSpPr/>
          <p:nvPr/>
        </p:nvSpPr>
        <p:spPr>
          <a:xfrm>
            <a:off x="2625969" y="1930400"/>
            <a:ext cx="7713785" cy="4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F540330-6FBF-F64F-8577-0570428D7568}"/>
              </a:ext>
            </a:extLst>
          </p:cNvPr>
          <p:cNvPicPr>
            <a:picLocks noChangeAspect="1"/>
          </p:cNvPicPr>
          <p:nvPr/>
        </p:nvPicPr>
        <p:blipFill>
          <a:blip r:embed="rId4"/>
          <a:stretch>
            <a:fillRect/>
          </a:stretch>
        </p:blipFill>
        <p:spPr>
          <a:xfrm>
            <a:off x="4824045" y="2356335"/>
            <a:ext cx="3293598" cy="3122673"/>
          </a:xfrm>
          <a:prstGeom prst="rect">
            <a:avLst/>
          </a:prstGeom>
          <a:noFill/>
        </p:spPr>
      </p:pic>
    </p:spTree>
    <p:extLst>
      <p:ext uri="{BB962C8B-B14F-4D97-AF65-F5344CB8AC3E}">
        <p14:creationId xmlns:p14="http://schemas.microsoft.com/office/powerpoint/2010/main" val="207026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235D-5755-1941-85DF-963AD6BF4AC7}"/>
              </a:ext>
            </a:extLst>
          </p:cNvPr>
          <p:cNvSpPr>
            <a:spLocks noGrp="1"/>
          </p:cNvSpPr>
          <p:nvPr>
            <p:ph type="title"/>
          </p:nvPr>
        </p:nvSpPr>
        <p:spPr/>
        <p:txBody>
          <a:bodyPr/>
          <a:lstStyle/>
          <a:p>
            <a:r>
              <a:rPr lang="en-US" dirty="0"/>
              <a:t>React Native Web</a:t>
            </a:r>
          </a:p>
        </p:txBody>
      </p:sp>
      <p:sp>
        <p:nvSpPr>
          <p:cNvPr id="3" name="Content Placeholder 2">
            <a:extLst>
              <a:ext uri="{FF2B5EF4-FFF2-40B4-BE49-F238E27FC236}">
                <a16:creationId xmlns:a16="http://schemas.microsoft.com/office/drawing/2014/main" id="{3AD7763C-2DCF-D346-999E-BEB8746E1133}"/>
              </a:ext>
            </a:extLst>
          </p:cNvPr>
          <p:cNvSpPr>
            <a:spLocks noGrp="1"/>
          </p:cNvSpPr>
          <p:nvPr>
            <p:ph idx="1"/>
          </p:nvPr>
        </p:nvSpPr>
        <p:spPr/>
        <p:txBody>
          <a:bodyPr/>
          <a:lstStyle/>
          <a:p>
            <a:r>
              <a:rPr lang="en-US" dirty="0"/>
              <a:t>To put mobile apps on the web</a:t>
            </a:r>
          </a:p>
          <a:p>
            <a:r>
              <a:rPr lang="en-US" dirty="0"/>
              <a:t>As a web app framework</a:t>
            </a:r>
          </a:p>
          <a:p>
            <a:pPr marL="0" indent="0">
              <a:buNone/>
            </a:pPr>
            <a:endParaRPr lang="en-US" dirty="0"/>
          </a:p>
          <a:p>
            <a:endParaRPr lang="en-US" dirty="0"/>
          </a:p>
        </p:txBody>
      </p:sp>
    </p:spTree>
    <p:extLst>
      <p:ext uri="{BB962C8B-B14F-4D97-AF65-F5344CB8AC3E}">
        <p14:creationId xmlns:p14="http://schemas.microsoft.com/office/powerpoint/2010/main" val="4152367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ED8B9B-7FB8-5646-B3C0-1838DFEC6F44}"/>
              </a:ext>
            </a:extLst>
          </p:cNvPr>
          <p:cNvPicPr>
            <a:picLocks noChangeAspect="1"/>
          </p:cNvPicPr>
          <p:nvPr/>
        </p:nvPicPr>
        <p:blipFill>
          <a:blip r:embed="rId3"/>
          <a:stretch>
            <a:fillRect/>
          </a:stretch>
        </p:blipFill>
        <p:spPr>
          <a:xfrm>
            <a:off x="1940551" y="0"/>
            <a:ext cx="3856128" cy="6858000"/>
          </a:xfrm>
          <a:prstGeom prst="rect">
            <a:avLst/>
          </a:prstGeom>
        </p:spPr>
      </p:pic>
      <p:pic>
        <p:nvPicPr>
          <p:cNvPr id="6" name="Picture 5">
            <a:extLst>
              <a:ext uri="{FF2B5EF4-FFF2-40B4-BE49-F238E27FC236}">
                <a16:creationId xmlns:a16="http://schemas.microsoft.com/office/drawing/2014/main" id="{8D25F372-F789-6641-816F-37DBDBCDB6E7}"/>
              </a:ext>
            </a:extLst>
          </p:cNvPr>
          <p:cNvPicPr>
            <a:picLocks noChangeAspect="1"/>
          </p:cNvPicPr>
          <p:nvPr/>
        </p:nvPicPr>
        <p:blipFill>
          <a:blip r:embed="rId4"/>
          <a:stretch>
            <a:fillRect/>
          </a:stretch>
        </p:blipFill>
        <p:spPr>
          <a:xfrm>
            <a:off x="6395321" y="0"/>
            <a:ext cx="3856128" cy="6858000"/>
          </a:xfrm>
          <a:prstGeom prst="rect">
            <a:avLst/>
          </a:prstGeom>
        </p:spPr>
      </p:pic>
      <p:pic>
        <p:nvPicPr>
          <p:cNvPr id="8" name="Picture 7">
            <a:extLst>
              <a:ext uri="{FF2B5EF4-FFF2-40B4-BE49-F238E27FC236}">
                <a16:creationId xmlns:a16="http://schemas.microsoft.com/office/drawing/2014/main" id="{1B78E584-484B-7444-B19E-53B54D1E5CA9}"/>
              </a:ext>
            </a:extLst>
          </p:cNvPr>
          <p:cNvPicPr>
            <a:picLocks noChangeAspect="1"/>
          </p:cNvPicPr>
          <p:nvPr/>
        </p:nvPicPr>
        <p:blipFill>
          <a:blip r:embed="rId5"/>
          <a:stretch>
            <a:fillRect/>
          </a:stretch>
        </p:blipFill>
        <p:spPr>
          <a:xfrm>
            <a:off x="756520" y="0"/>
            <a:ext cx="3856128" cy="6858000"/>
          </a:xfrm>
          <a:prstGeom prst="rect">
            <a:avLst/>
          </a:prstGeom>
        </p:spPr>
      </p:pic>
      <p:pic>
        <p:nvPicPr>
          <p:cNvPr id="10" name="Picture 9">
            <a:extLst>
              <a:ext uri="{FF2B5EF4-FFF2-40B4-BE49-F238E27FC236}">
                <a16:creationId xmlns:a16="http://schemas.microsoft.com/office/drawing/2014/main" id="{908B39EC-52D3-4442-BDE7-D410D05996D9}"/>
              </a:ext>
            </a:extLst>
          </p:cNvPr>
          <p:cNvPicPr>
            <a:picLocks noChangeAspect="1"/>
          </p:cNvPicPr>
          <p:nvPr/>
        </p:nvPicPr>
        <p:blipFill>
          <a:blip r:embed="rId6"/>
          <a:stretch>
            <a:fillRect/>
          </a:stretch>
        </p:blipFill>
        <p:spPr>
          <a:xfrm>
            <a:off x="3734182" y="0"/>
            <a:ext cx="3856128" cy="6858000"/>
          </a:xfrm>
          <a:prstGeom prst="rect">
            <a:avLst/>
          </a:prstGeom>
        </p:spPr>
      </p:pic>
      <p:pic>
        <p:nvPicPr>
          <p:cNvPr id="13" name="Picture 12">
            <a:extLst>
              <a:ext uri="{FF2B5EF4-FFF2-40B4-BE49-F238E27FC236}">
                <a16:creationId xmlns:a16="http://schemas.microsoft.com/office/drawing/2014/main" id="{A2DF192C-7814-1941-9B07-E059E5EFFAAB}"/>
              </a:ext>
            </a:extLst>
          </p:cNvPr>
          <p:cNvPicPr>
            <a:picLocks noChangeAspect="1"/>
          </p:cNvPicPr>
          <p:nvPr/>
        </p:nvPicPr>
        <p:blipFill>
          <a:blip r:embed="rId7"/>
          <a:stretch>
            <a:fillRect/>
          </a:stretch>
        </p:blipFill>
        <p:spPr>
          <a:xfrm>
            <a:off x="0" y="0"/>
            <a:ext cx="12053673" cy="6858000"/>
          </a:xfrm>
          <a:prstGeom prst="rect">
            <a:avLst/>
          </a:prstGeom>
        </p:spPr>
      </p:pic>
    </p:spTree>
    <p:extLst>
      <p:ext uri="{BB962C8B-B14F-4D97-AF65-F5344CB8AC3E}">
        <p14:creationId xmlns:p14="http://schemas.microsoft.com/office/powerpoint/2010/main" val="5760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ppt_x</p:attrName>
                                        </p:attrNameLst>
                                      </p:cBhvr>
                                      <p:tavLst>
                                        <p:tav tm="0">
                                          <p:val>
                                            <p:strVal val="#ppt_x+#ppt_w*1.125000"/>
                                          </p:val>
                                        </p:tav>
                                        <p:tav tm="100000">
                                          <p:val>
                                            <p:strVal val="#ppt_x"/>
                                          </p:val>
                                        </p:tav>
                                      </p:tavLst>
                                    </p:anim>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E902CE4-41DF-C24B-B3D2-41DFBD324736}"/>
              </a:ext>
            </a:extLst>
          </p:cNvPr>
          <p:cNvSpPr/>
          <p:nvPr/>
        </p:nvSpPr>
        <p:spPr>
          <a:xfrm>
            <a:off x="2013439" y="1673470"/>
            <a:ext cx="8165123" cy="35110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REACT</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740715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C2DDC7E-D2A3-DA4D-A382-5A491A9EB779}"/>
              </a:ext>
            </a:extLst>
          </p:cNvPr>
          <p:cNvSpPr/>
          <p:nvPr/>
        </p:nvSpPr>
        <p:spPr>
          <a:xfrm>
            <a:off x="2013439" y="1673470"/>
            <a:ext cx="8165123" cy="351106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REACT NATIVE</a:t>
            </a:r>
          </a:p>
          <a:p>
            <a:pPr algn="ctr"/>
            <a:endPar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a:extLst>
              <a:ext uri="{FF2B5EF4-FFF2-40B4-BE49-F238E27FC236}">
                <a16:creationId xmlns:a16="http://schemas.microsoft.com/office/drawing/2014/main" id="{D2BA3248-3B6E-6146-99AF-B0B7D6769813}"/>
              </a:ext>
            </a:extLst>
          </p:cNvPr>
          <p:cNvSpPr/>
          <p:nvPr/>
        </p:nvSpPr>
        <p:spPr>
          <a:xfrm>
            <a:off x="4374905" y="2736606"/>
            <a:ext cx="3442189" cy="1384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REACT</a:t>
            </a:r>
          </a:p>
        </p:txBody>
      </p:sp>
    </p:spTree>
    <p:extLst>
      <p:ext uri="{BB962C8B-B14F-4D97-AF65-F5344CB8AC3E}">
        <p14:creationId xmlns:p14="http://schemas.microsoft.com/office/powerpoint/2010/main" val="1511091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40A445-7826-4B48-9352-53A632349878}"/>
              </a:ext>
            </a:extLst>
          </p:cNvPr>
          <p:cNvPicPr>
            <a:picLocks noChangeAspect="1"/>
          </p:cNvPicPr>
          <p:nvPr/>
        </p:nvPicPr>
        <p:blipFill>
          <a:blip r:embed="rId3"/>
          <a:stretch>
            <a:fillRect/>
          </a:stretch>
        </p:blipFill>
        <p:spPr>
          <a:xfrm>
            <a:off x="546100" y="171450"/>
            <a:ext cx="11099800" cy="6515100"/>
          </a:xfrm>
          <a:prstGeom prst="rect">
            <a:avLst/>
          </a:prstGeom>
        </p:spPr>
      </p:pic>
    </p:spTree>
    <p:extLst>
      <p:ext uri="{BB962C8B-B14F-4D97-AF65-F5344CB8AC3E}">
        <p14:creationId xmlns:p14="http://schemas.microsoft.com/office/powerpoint/2010/main" val="3491569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82F379B-F485-B54A-BF2D-697EE5678E5C}"/>
              </a:ext>
            </a:extLst>
          </p:cNvPr>
          <p:cNvSpPr/>
          <p:nvPr/>
        </p:nvSpPr>
        <p:spPr>
          <a:xfrm>
            <a:off x="2013439" y="1673470"/>
            <a:ext cx="8165123" cy="351106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REACT NATIVE WEB</a:t>
            </a:r>
          </a:p>
          <a:p>
            <a:pPr algn="ctr"/>
            <a:endParaRPr lang="en-US" sz="24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ounded Rectangle 4">
            <a:extLst>
              <a:ext uri="{FF2B5EF4-FFF2-40B4-BE49-F238E27FC236}">
                <a16:creationId xmlns:a16="http://schemas.microsoft.com/office/drawing/2014/main" id="{AB094C3B-F9AF-284C-B5F1-D9268AE8FC9F}"/>
              </a:ext>
            </a:extLst>
          </p:cNvPr>
          <p:cNvSpPr/>
          <p:nvPr/>
        </p:nvSpPr>
        <p:spPr>
          <a:xfrm>
            <a:off x="3209204" y="2174101"/>
            <a:ext cx="5773593" cy="250979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REACT NATIVE</a:t>
            </a:r>
          </a:p>
          <a:p>
            <a:pPr algn="ct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algn="ctr"/>
            <a:endParaRPr lang="en-US" sz="1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 name="Rounded Rectangle 5">
            <a:extLst>
              <a:ext uri="{FF2B5EF4-FFF2-40B4-BE49-F238E27FC236}">
                <a16:creationId xmlns:a16="http://schemas.microsoft.com/office/drawing/2014/main" id="{42AFAB2B-D9B7-0248-A131-398A65E53297}"/>
              </a:ext>
            </a:extLst>
          </p:cNvPr>
          <p:cNvSpPr/>
          <p:nvPr/>
        </p:nvSpPr>
        <p:spPr>
          <a:xfrm>
            <a:off x="4374905" y="2736606"/>
            <a:ext cx="3442189" cy="1384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REACT</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6625035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684D-A8C6-F74E-A422-41DB8F4FD68C}"/>
              </a:ext>
            </a:extLst>
          </p:cNvPr>
          <p:cNvSpPr>
            <a:spLocks noGrp="1"/>
          </p:cNvSpPr>
          <p:nvPr>
            <p:ph type="title"/>
          </p:nvPr>
        </p:nvSpPr>
        <p:spPr/>
        <p:txBody>
          <a:bodyPr/>
          <a:lstStyle/>
          <a:p>
            <a:r>
              <a:rPr lang="en-US" dirty="0"/>
              <a:t>React Native Web</a:t>
            </a:r>
          </a:p>
        </p:txBody>
      </p:sp>
      <p:sp>
        <p:nvSpPr>
          <p:cNvPr id="3" name="Content Placeholder 2">
            <a:extLst>
              <a:ext uri="{FF2B5EF4-FFF2-40B4-BE49-F238E27FC236}">
                <a16:creationId xmlns:a16="http://schemas.microsoft.com/office/drawing/2014/main" id="{9F927805-445E-D447-87AB-8FA88AEB20F2}"/>
              </a:ext>
            </a:extLst>
          </p:cNvPr>
          <p:cNvSpPr>
            <a:spLocks noGrp="1"/>
          </p:cNvSpPr>
          <p:nvPr>
            <p:ph idx="1"/>
          </p:nvPr>
        </p:nvSpPr>
        <p:spPr/>
        <p:txBody>
          <a:bodyPr/>
          <a:lstStyle/>
          <a:p>
            <a:r>
              <a:rPr lang="en-US" b="1" dirty="0"/>
              <a:t>Built-in components from React Native (</a:t>
            </a:r>
            <a:r>
              <a:rPr lang="en-US" b="1" dirty="0">
                <a:hlinkClick r:id="rId3"/>
              </a:rPr>
              <a:t>Storybook</a:t>
            </a:r>
            <a:r>
              <a:rPr lang="en-US" b="1" dirty="0"/>
              <a:t>)</a:t>
            </a:r>
          </a:p>
          <a:p>
            <a:r>
              <a:rPr lang="en-US" b="1" dirty="0" err="1"/>
              <a:t>StyleSheets</a:t>
            </a:r>
            <a:endParaRPr lang="en-US" b="1" dirty="0"/>
          </a:p>
          <a:p>
            <a:r>
              <a:rPr lang="en-US" b="1" dirty="0"/>
              <a:t>Accessibility</a:t>
            </a:r>
          </a:p>
          <a:p>
            <a:pPr lvl="1"/>
            <a:r>
              <a:rPr lang="en-US" dirty="0"/>
              <a:t>accessible, </a:t>
            </a:r>
            <a:r>
              <a:rPr lang="en-US" dirty="0" err="1"/>
              <a:t>accessibilityLabel</a:t>
            </a:r>
            <a:r>
              <a:rPr lang="en-US" dirty="0"/>
              <a:t>, </a:t>
            </a:r>
            <a:r>
              <a:rPr lang="en-US" dirty="0" err="1"/>
              <a:t>accessibilityLiveRegion</a:t>
            </a:r>
            <a:r>
              <a:rPr lang="en-US" dirty="0"/>
              <a:t>, </a:t>
            </a:r>
            <a:r>
              <a:rPr lang="en-US" dirty="0" err="1"/>
              <a:t>accessibilityRole</a:t>
            </a:r>
            <a:endParaRPr lang="en-US" dirty="0"/>
          </a:p>
        </p:txBody>
      </p:sp>
    </p:spTree>
    <p:extLst>
      <p:ext uri="{BB962C8B-B14F-4D97-AF65-F5344CB8AC3E}">
        <p14:creationId xmlns:p14="http://schemas.microsoft.com/office/powerpoint/2010/main" val="1248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4736-9120-754C-988D-9C68C37E509E}"/>
              </a:ext>
            </a:extLst>
          </p:cNvPr>
          <p:cNvSpPr>
            <a:spLocks noGrp="1"/>
          </p:cNvSpPr>
          <p:nvPr>
            <p:ph type="title"/>
          </p:nvPr>
        </p:nvSpPr>
        <p:spPr/>
        <p:txBody>
          <a:bodyPr/>
          <a:lstStyle/>
          <a:p>
            <a:r>
              <a:rPr lang="en-US" dirty="0"/>
              <a:t>Accessibility</a:t>
            </a:r>
          </a:p>
        </p:txBody>
      </p:sp>
      <p:pic>
        <p:nvPicPr>
          <p:cNvPr id="5" name="Picture 4">
            <a:extLst>
              <a:ext uri="{FF2B5EF4-FFF2-40B4-BE49-F238E27FC236}">
                <a16:creationId xmlns:a16="http://schemas.microsoft.com/office/drawing/2014/main" id="{09F4A7B7-A253-F84E-A591-9D77BC33E2FD}"/>
              </a:ext>
            </a:extLst>
          </p:cNvPr>
          <p:cNvPicPr>
            <a:picLocks noChangeAspect="1"/>
          </p:cNvPicPr>
          <p:nvPr/>
        </p:nvPicPr>
        <p:blipFill>
          <a:blip r:embed="rId3"/>
          <a:stretch>
            <a:fillRect/>
          </a:stretch>
        </p:blipFill>
        <p:spPr>
          <a:xfrm>
            <a:off x="677334" y="1930400"/>
            <a:ext cx="10237508" cy="3544277"/>
          </a:xfrm>
          <a:prstGeom prst="rect">
            <a:avLst/>
          </a:prstGeom>
        </p:spPr>
      </p:pic>
    </p:spTree>
    <p:extLst>
      <p:ext uri="{BB962C8B-B14F-4D97-AF65-F5344CB8AC3E}">
        <p14:creationId xmlns:p14="http://schemas.microsoft.com/office/powerpoint/2010/main" val="66558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684D-A8C6-F74E-A422-41DB8F4FD68C}"/>
              </a:ext>
            </a:extLst>
          </p:cNvPr>
          <p:cNvSpPr>
            <a:spLocks noGrp="1"/>
          </p:cNvSpPr>
          <p:nvPr>
            <p:ph type="title"/>
          </p:nvPr>
        </p:nvSpPr>
        <p:spPr/>
        <p:txBody>
          <a:bodyPr/>
          <a:lstStyle/>
          <a:p>
            <a:r>
              <a:rPr lang="en-US" dirty="0"/>
              <a:t>React Native Web</a:t>
            </a:r>
          </a:p>
        </p:txBody>
      </p:sp>
      <p:sp>
        <p:nvSpPr>
          <p:cNvPr id="3" name="Content Placeholder 2">
            <a:extLst>
              <a:ext uri="{FF2B5EF4-FFF2-40B4-BE49-F238E27FC236}">
                <a16:creationId xmlns:a16="http://schemas.microsoft.com/office/drawing/2014/main" id="{9F927805-445E-D447-87AB-8FA88AEB20F2}"/>
              </a:ext>
            </a:extLst>
          </p:cNvPr>
          <p:cNvSpPr>
            <a:spLocks noGrp="1"/>
          </p:cNvSpPr>
          <p:nvPr>
            <p:ph idx="1"/>
          </p:nvPr>
        </p:nvSpPr>
        <p:spPr/>
        <p:txBody>
          <a:bodyPr/>
          <a:lstStyle/>
          <a:p>
            <a:r>
              <a:rPr lang="en-US" dirty="0"/>
              <a:t>Built-in components</a:t>
            </a:r>
          </a:p>
          <a:p>
            <a:r>
              <a:rPr lang="en-US" dirty="0" err="1"/>
              <a:t>StyleSheets</a:t>
            </a:r>
            <a:endParaRPr lang="en-US" dirty="0"/>
          </a:p>
          <a:p>
            <a:r>
              <a:rPr lang="en-US" dirty="0"/>
              <a:t>Accessibility</a:t>
            </a:r>
          </a:p>
          <a:p>
            <a:r>
              <a:rPr lang="en-US" b="1" dirty="0"/>
              <a:t>I18n</a:t>
            </a:r>
          </a:p>
          <a:p>
            <a:r>
              <a:rPr lang="en-US" b="1" dirty="0"/>
              <a:t>Direct Element Access</a:t>
            </a:r>
          </a:p>
          <a:p>
            <a:r>
              <a:rPr lang="en-US" b="1" dirty="0" err="1"/>
              <a:t>createElement</a:t>
            </a:r>
            <a:endParaRPr lang="en-US" b="1" dirty="0"/>
          </a:p>
          <a:p>
            <a:endParaRPr lang="en-US" dirty="0"/>
          </a:p>
        </p:txBody>
      </p:sp>
    </p:spTree>
    <p:extLst>
      <p:ext uri="{BB962C8B-B14F-4D97-AF65-F5344CB8AC3E}">
        <p14:creationId xmlns:p14="http://schemas.microsoft.com/office/powerpoint/2010/main" val="41727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C3E9-3FCA-FD49-BA74-3C3AEAC34960}"/>
              </a:ext>
            </a:extLst>
          </p:cNvPr>
          <p:cNvSpPr>
            <a:spLocks noGrp="1"/>
          </p:cNvSpPr>
          <p:nvPr>
            <p:ph type="title"/>
          </p:nvPr>
        </p:nvSpPr>
        <p:spPr/>
        <p:txBody>
          <a:bodyPr/>
          <a:lstStyle/>
          <a:p>
            <a:r>
              <a:rPr lang="en-US" dirty="0" err="1"/>
              <a:t>createElement</a:t>
            </a:r>
            <a:r>
              <a:rPr lang="en-US" dirty="0"/>
              <a:t> example</a:t>
            </a:r>
          </a:p>
        </p:txBody>
      </p:sp>
      <p:pic>
        <p:nvPicPr>
          <p:cNvPr id="6" name="Picture 5">
            <a:extLst>
              <a:ext uri="{FF2B5EF4-FFF2-40B4-BE49-F238E27FC236}">
                <a16:creationId xmlns:a16="http://schemas.microsoft.com/office/drawing/2014/main" id="{34102D9E-DF25-8742-AA69-D3A658DC9932}"/>
              </a:ext>
            </a:extLst>
          </p:cNvPr>
          <p:cNvPicPr>
            <a:picLocks noChangeAspect="1"/>
          </p:cNvPicPr>
          <p:nvPr/>
        </p:nvPicPr>
        <p:blipFill>
          <a:blip r:embed="rId2"/>
          <a:stretch>
            <a:fillRect/>
          </a:stretch>
        </p:blipFill>
        <p:spPr>
          <a:xfrm>
            <a:off x="677334" y="1930400"/>
            <a:ext cx="8736297" cy="4197407"/>
          </a:xfrm>
          <a:prstGeom prst="rect">
            <a:avLst/>
          </a:prstGeom>
        </p:spPr>
      </p:pic>
    </p:spTree>
    <p:extLst>
      <p:ext uri="{BB962C8B-B14F-4D97-AF65-F5344CB8AC3E}">
        <p14:creationId xmlns:p14="http://schemas.microsoft.com/office/powerpoint/2010/main" val="3947006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2A35-15D6-6040-A67C-164E7C894F5B}"/>
              </a:ext>
            </a:extLst>
          </p:cNvPr>
          <p:cNvSpPr>
            <a:spLocks noGrp="1"/>
          </p:cNvSpPr>
          <p:nvPr>
            <p:ph type="title"/>
          </p:nvPr>
        </p:nvSpPr>
        <p:spPr/>
        <p:txBody>
          <a:bodyPr/>
          <a:lstStyle/>
          <a:p>
            <a:r>
              <a:rPr lang="en-US" dirty="0"/>
              <a:t>Finishing Thought</a:t>
            </a:r>
          </a:p>
        </p:txBody>
      </p:sp>
      <p:sp>
        <p:nvSpPr>
          <p:cNvPr id="3" name="Content Placeholder 2">
            <a:extLst>
              <a:ext uri="{FF2B5EF4-FFF2-40B4-BE49-F238E27FC236}">
                <a16:creationId xmlns:a16="http://schemas.microsoft.com/office/drawing/2014/main" id="{5EA0BDDD-DB3A-4544-9CB4-DF80AC2AE549}"/>
              </a:ext>
            </a:extLst>
          </p:cNvPr>
          <p:cNvSpPr>
            <a:spLocks noGrp="1"/>
          </p:cNvSpPr>
          <p:nvPr>
            <p:ph idx="1"/>
          </p:nvPr>
        </p:nvSpPr>
        <p:spPr/>
        <p:txBody>
          <a:bodyPr/>
          <a:lstStyle/>
          <a:p>
            <a:r>
              <a:rPr lang="en-US" dirty="0"/>
              <a:t>Try it out</a:t>
            </a:r>
          </a:p>
        </p:txBody>
      </p:sp>
    </p:spTree>
    <p:extLst>
      <p:ext uri="{BB962C8B-B14F-4D97-AF65-F5344CB8AC3E}">
        <p14:creationId xmlns:p14="http://schemas.microsoft.com/office/powerpoint/2010/main" val="472598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09030-81D4-AC4C-AF99-F61472B585A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BBDF2FA-2E4D-1D47-AF92-050CB6E25C94}"/>
              </a:ext>
            </a:extLst>
          </p:cNvPr>
          <p:cNvSpPr>
            <a:spLocks noGrp="1"/>
          </p:cNvSpPr>
          <p:nvPr>
            <p:ph idx="1"/>
          </p:nvPr>
        </p:nvSpPr>
        <p:spPr>
          <a:xfrm>
            <a:off x="677334" y="2160589"/>
            <a:ext cx="10128198" cy="3880773"/>
          </a:xfrm>
        </p:spPr>
        <p:txBody>
          <a:bodyPr>
            <a:normAutofit/>
          </a:bodyPr>
          <a:lstStyle/>
          <a:p>
            <a:r>
              <a:rPr lang="en-US" dirty="0"/>
              <a:t>Getting started: </a:t>
            </a:r>
            <a:r>
              <a:rPr lang="en-US" dirty="0">
                <a:hlinkClick r:id="rId2"/>
              </a:rPr>
              <a:t>https://facebook.github.io/react-native/docs/getting-started.html</a:t>
            </a:r>
            <a:endParaRPr lang="en-US" dirty="0"/>
          </a:p>
          <a:p>
            <a:r>
              <a:rPr lang="en-US" dirty="0"/>
              <a:t>A good reference: </a:t>
            </a:r>
            <a:r>
              <a:rPr lang="en-US" dirty="0">
                <a:hlinkClick r:id="rId3"/>
              </a:rPr>
              <a:t>http://www.reactnativeexpress.com/</a:t>
            </a:r>
            <a:r>
              <a:rPr lang="en-US" dirty="0"/>
              <a:t> (also has the Flexbox demo I used)</a:t>
            </a:r>
          </a:p>
          <a:p>
            <a:r>
              <a:rPr lang="en-US"/>
              <a:t>Pluralsight </a:t>
            </a:r>
            <a:r>
              <a:rPr lang="en-US" dirty="0"/>
              <a:t>course: </a:t>
            </a:r>
            <a:r>
              <a:rPr lang="en-US" dirty="0">
                <a:hlinkClick r:id="rId4"/>
              </a:rPr>
              <a:t>https://app.pluralsight.com/library/courses/build-ios-apps-react-native/table-of-contents</a:t>
            </a:r>
            <a:r>
              <a:rPr lang="en-US" dirty="0"/>
              <a:t> (it’s a bit outdated, but a nice way to get started)</a:t>
            </a:r>
          </a:p>
          <a:p>
            <a:r>
              <a:rPr lang="en-US" dirty="0"/>
              <a:t>Cool component library: </a:t>
            </a:r>
            <a:r>
              <a:rPr lang="en-US" dirty="0">
                <a:hlinkClick r:id="rId5"/>
              </a:rPr>
              <a:t>https://github.com/react-native-training/react-native-elements</a:t>
            </a:r>
            <a:endParaRPr lang="en-US" dirty="0"/>
          </a:p>
          <a:p>
            <a:r>
              <a:rPr lang="en-US" dirty="0"/>
              <a:t>React Native Web: </a:t>
            </a:r>
            <a:r>
              <a:rPr lang="en-US" dirty="0">
                <a:hlinkClick r:id="rId6"/>
              </a:rPr>
              <a:t>https://github.com/necolas/react-native-web</a:t>
            </a:r>
            <a:endParaRPr lang="en-US" dirty="0"/>
          </a:p>
          <a:p>
            <a:r>
              <a:rPr lang="en-US" dirty="0"/>
              <a:t>Source code for the GitHub app: </a:t>
            </a:r>
            <a:r>
              <a:rPr lang="en-US" dirty="0">
                <a:hlinkClick r:id="rId7"/>
              </a:rPr>
              <a:t>https://github.com/kavisherlock/GithubClient-ReactNative</a:t>
            </a:r>
            <a:endParaRPr lang="en-US" dirty="0"/>
          </a:p>
          <a:p>
            <a:r>
              <a:rPr lang="en-US" dirty="0"/>
              <a:t>Summary of my talk: </a:t>
            </a:r>
            <a:r>
              <a:rPr lang="en-US" dirty="0">
                <a:hlinkClick r:id="rId8"/>
              </a:rPr>
              <a:t>https://kavishrm.wordpress.com/2018/05/06/a-web-developer-going-native/</a:t>
            </a:r>
            <a:endParaRPr lang="en-US" dirty="0"/>
          </a:p>
          <a:p>
            <a:r>
              <a:rPr lang="en-US" dirty="0">
                <a:hlinkClick r:id="rId9"/>
              </a:rPr>
              <a:t>https://github.com/jondot/awesome-react-native</a:t>
            </a:r>
            <a:endParaRPr lang="en-US" dirty="0"/>
          </a:p>
          <a:p>
            <a:endParaRPr lang="en-US" dirty="0"/>
          </a:p>
        </p:txBody>
      </p:sp>
    </p:spTree>
    <p:extLst>
      <p:ext uri="{BB962C8B-B14F-4D97-AF65-F5344CB8AC3E}">
        <p14:creationId xmlns:p14="http://schemas.microsoft.com/office/powerpoint/2010/main" val="3841400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19DC1C-8F71-BA49-B81A-6AB9642B3005}"/>
              </a:ext>
            </a:extLst>
          </p:cNvPr>
          <p:cNvPicPr>
            <a:picLocks noChangeAspect="1"/>
          </p:cNvPicPr>
          <p:nvPr/>
        </p:nvPicPr>
        <p:blipFill>
          <a:blip r:embed="rId3">
            <a:alphaModFix amt="20000"/>
          </a:blip>
          <a:stretch>
            <a:fillRect/>
          </a:stretch>
        </p:blipFill>
        <p:spPr>
          <a:xfrm>
            <a:off x="1324707" y="57287"/>
            <a:ext cx="9530861" cy="6735142"/>
          </a:xfrm>
          <a:prstGeom prst="rect">
            <a:avLst/>
          </a:prstGeom>
        </p:spPr>
      </p:pic>
      <p:sp>
        <p:nvSpPr>
          <p:cNvPr id="2" name="Rectangle 1">
            <a:extLst>
              <a:ext uri="{FF2B5EF4-FFF2-40B4-BE49-F238E27FC236}">
                <a16:creationId xmlns:a16="http://schemas.microsoft.com/office/drawing/2014/main" id="{023992DA-6DB7-0F4D-B576-BFCB05551702}"/>
              </a:ext>
            </a:extLst>
          </p:cNvPr>
          <p:cNvSpPr/>
          <p:nvPr/>
        </p:nvSpPr>
        <p:spPr>
          <a:xfrm>
            <a:off x="1452300" y="939243"/>
            <a:ext cx="417614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2">
                    <a:lumMod val="75000"/>
                  </a:schemeClr>
                </a:solidFill>
              </a:rPr>
              <a:t>Components</a:t>
            </a:r>
          </a:p>
        </p:txBody>
      </p:sp>
      <p:sp>
        <p:nvSpPr>
          <p:cNvPr id="3" name="Rectangle 2">
            <a:extLst>
              <a:ext uri="{FF2B5EF4-FFF2-40B4-BE49-F238E27FC236}">
                <a16:creationId xmlns:a16="http://schemas.microsoft.com/office/drawing/2014/main" id="{6DC83B1B-EFD2-8E43-BC18-ED78B8BF6307}"/>
              </a:ext>
            </a:extLst>
          </p:cNvPr>
          <p:cNvSpPr/>
          <p:nvPr/>
        </p:nvSpPr>
        <p:spPr>
          <a:xfrm>
            <a:off x="6604994" y="2521858"/>
            <a:ext cx="310854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2">
                    <a:lumMod val="75000"/>
                  </a:schemeClr>
                </a:solidFill>
              </a:rPr>
              <a:t>Lifecycle</a:t>
            </a:r>
          </a:p>
        </p:txBody>
      </p:sp>
      <p:sp>
        <p:nvSpPr>
          <p:cNvPr id="4" name="Rectangle 3">
            <a:extLst>
              <a:ext uri="{FF2B5EF4-FFF2-40B4-BE49-F238E27FC236}">
                <a16:creationId xmlns:a16="http://schemas.microsoft.com/office/drawing/2014/main" id="{033E15D4-6B85-D345-B634-570BDFB0286E}"/>
              </a:ext>
            </a:extLst>
          </p:cNvPr>
          <p:cNvSpPr/>
          <p:nvPr/>
        </p:nvSpPr>
        <p:spPr>
          <a:xfrm>
            <a:off x="1928236" y="3658997"/>
            <a:ext cx="198163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2">
                    <a:lumMod val="75000"/>
                  </a:schemeClr>
                </a:solidFill>
              </a:rPr>
              <a:t>Props</a:t>
            </a:r>
          </a:p>
        </p:txBody>
      </p:sp>
      <p:sp>
        <p:nvSpPr>
          <p:cNvPr id="5" name="Rectangle 4">
            <a:extLst>
              <a:ext uri="{FF2B5EF4-FFF2-40B4-BE49-F238E27FC236}">
                <a16:creationId xmlns:a16="http://schemas.microsoft.com/office/drawing/2014/main" id="{EA25D2BD-BB83-114F-AF0D-9ACEC1C72C36}"/>
              </a:ext>
            </a:extLst>
          </p:cNvPr>
          <p:cNvSpPr/>
          <p:nvPr/>
        </p:nvSpPr>
        <p:spPr>
          <a:xfrm>
            <a:off x="5415491" y="4582327"/>
            <a:ext cx="185339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2">
                    <a:lumMod val="75000"/>
                  </a:schemeClr>
                </a:solidFill>
              </a:rPr>
              <a:t>State</a:t>
            </a:r>
          </a:p>
        </p:txBody>
      </p:sp>
    </p:spTree>
    <p:extLst>
      <p:ext uri="{BB962C8B-B14F-4D97-AF65-F5344CB8AC3E}">
        <p14:creationId xmlns:p14="http://schemas.microsoft.com/office/powerpoint/2010/main" val="3920853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2EA-1806-6747-BC1C-6A360FAE8611}"/>
              </a:ext>
            </a:extLst>
          </p:cNvPr>
          <p:cNvSpPr>
            <a:spLocks noGrp="1"/>
          </p:cNvSpPr>
          <p:nvPr>
            <p:ph type="title"/>
          </p:nvPr>
        </p:nvSpPr>
        <p:spPr>
          <a:xfrm>
            <a:off x="677334" y="609600"/>
            <a:ext cx="8596668" cy="715108"/>
          </a:xfrm>
        </p:spPr>
        <p:txBody>
          <a:bodyPr/>
          <a:lstStyle/>
          <a:p>
            <a:r>
              <a:rPr lang="en-US" dirty="0"/>
              <a:t>Traditional Mobile Development</a:t>
            </a:r>
          </a:p>
        </p:txBody>
      </p:sp>
      <p:sp>
        <p:nvSpPr>
          <p:cNvPr id="3" name="Text Placeholder 2">
            <a:extLst>
              <a:ext uri="{FF2B5EF4-FFF2-40B4-BE49-F238E27FC236}">
                <a16:creationId xmlns:a16="http://schemas.microsoft.com/office/drawing/2014/main" id="{64AACFB6-27E1-6D47-B7A4-A096001CADDC}"/>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17CB0C3C-4791-F143-8A0A-FFC050C1EACA}"/>
              </a:ext>
            </a:extLst>
          </p:cNvPr>
          <p:cNvSpPr>
            <a:spLocks noGrp="1"/>
          </p:cNvSpPr>
          <p:nvPr>
            <p:ph sz="half" idx="2"/>
          </p:nvPr>
        </p:nvSpPr>
        <p:spPr/>
        <p:txBody>
          <a:bodyPr/>
          <a:lstStyle/>
          <a:p>
            <a:r>
              <a:rPr lang="en-US" dirty="0"/>
              <a:t>Access to native APIs and UIs</a:t>
            </a:r>
          </a:p>
          <a:p>
            <a:r>
              <a:rPr lang="en-US" dirty="0"/>
              <a:t>Performance</a:t>
            </a:r>
          </a:p>
          <a:p>
            <a:r>
              <a:rPr lang="en-US" dirty="0"/>
              <a:t>Strongly typed and Compiled languages</a:t>
            </a:r>
          </a:p>
          <a:p>
            <a:r>
              <a:rPr lang="en-US" dirty="0"/>
              <a:t>Safer in the long run</a:t>
            </a:r>
          </a:p>
        </p:txBody>
      </p:sp>
      <p:sp>
        <p:nvSpPr>
          <p:cNvPr id="5" name="Text Placeholder 4">
            <a:extLst>
              <a:ext uri="{FF2B5EF4-FFF2-40B4-BE49-F238E27FC236}">
                <a16:creationId xmlns:a16="http://schemas.microsoft.com/office/drawing/2014/main" id="{8B0AAFE7-E479-5844-ACC4-9B1E7ACEE0E7}"/>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5CAC6C9B-E8A4-8044-8461-BFE97D4E22AE}"/>
              </a:ext>
            </a:extLst>
          </p:cNvPr>
          <p:cNvSpPr>
            <a:spLocks noGrp="1"/>
          </p:cNvSpPr>
          <p:nvPr>
            <p:ph sz="quarter" idx="4"/>
          </p:nvPr>
        </p:nvSpPr>
        <p:spPr/>
        <p:txBody>
          <a:bodyPr/>
          <a:lstStyle/>
          <a:p>
            <a:r>
              <a:rPr lang="en-US" dirty="0"/>
              <a:t>One platform at a time</a:t>
            </a:r>
          </a:p>
          <a:p>
            <a:r>
              <a:rPr lang="en-US" dirty="0"/>
              <a:t>Time consuming</a:t>
            </a:r>
          </a:p>
          <a:p>
            <a:r>
              <a:rPr lang="en-US" dirty="0"/>
              <a:t>Learning curve</a:t>
            </a:r>
          </a:p>
        </p:txBody>
      </p:sp>
      <p:sp>
        <p:nvSpPr>
          <p:cNvPr id="9" name="TextBox 8">
            <a:extLst>
              <a:ext uri="{FF2B5EF4-FFF2-40B4-BE49-F238E27FC236}">
                <a16:creationId xmlns:a16="http://schemas.microsoft.com/office/drawing/2014/main" id="{34E1BCE8-39AB-4145-B26D-751DDD950D2B}"/>
              </a:ext>
            </a:extLst>
          </p:cNvPr>
          <p:cNvSpPr txBox="1"/>
          <p:nvPr/>
        </p:nvSpPr>
        <p:spPr>
          <a:xfrm>
            <a:off x="675745" y="1324708"/>
            <a:ext cx="8598256" cy="646331"/>
          </a:xfrm>
          <a:prstGeom prst="rect">
            <a:avLst/>
          </a:prstGeom>
          <a:noFill/>
        </p:spPr>
        <p:txBody>
          <a:bodyPr wrap="square" rtlCol="0">
            <a:spAutoFit/>
          </a:bodyPr>
          <a:lstStyle/>
          <a:p>
            <a:r>
              <a:rPr lang="en-US" b="1" dirty="0"/>
              <a:t>Native iOS</a:t>
            </a:r>
            <a:r>
              <a:rPr lang="en-US" dirty="0"/>
              <a:t> development: </a:t>
            </a:r>
            <a:r>
              <a:rPr lang="en-US" b="1" dirty="0"/>
              <a:t>Swift</a:t>
            </a:r>
            <a:r>
              <a:rPr lang="en-US" dirty="0"/>
              <a:t> (previously </a:t>
            </a:r>
            <a:r>
              <a:rPr lang="en-US" b="1" dirty="0"/>
              <a:t>Objective-C</a:t>
            </a:r>
            <a:r>
              <a:rPr lang="en-US" dirty="0"/>
              <a:t>); </a:t>
            </a:r>
            <a:r>
              <a:rPr lang="en-US" b="1" dirty="0"/>
              <a:t>XCode</a:t>
            </a:r>
            <a:r>
              <a:rPr lang="en-US" dirty="0"/>
              <a:t> IDE.</a:t>
            </a:r>
          </a:p>
          <a:p>
            <a:r>
              <a:rPr lang="en-US" b="1" dirty="0"/>
              <a:t>Native Android</a:t>
            </a:r>
            <a:r>
              <a:rPr lang="en-US" dirty="0"/>
              <a:t> development: </a:t>
            </a:r>
            <a:r>
              <a:rPr lang="en-US" b="1" dirty="0"/>
              <a:t>Java</a:t>
            </a:r>
            <a:r>
              <a:rPr lang="en-US" dirty="0"/>
              <a:t> or </a:t>
            </a:r>
            <a:r>
              <a:rPr lang="en-US" b="1" dirty="0"/>
              <a:t>Kotlin</a:t>
            </a:r>
            <a:r>
              <a:rPr lang="en-US" dirty="0"/>
              <a:t>;</a:t>
            </a:r>
            <a:r>
              <a:rPr lang="en-US" b="1" dirty="0"/>
              <a:t> Android Studio</a:t>
            </a:r>
            <a:r>
              <a:rPr lang="en-US" dirty="0"/>
              <a:t> IDE.</a:t>
            </a:r>
          </a:p>
        </p:txBody>
      </p:sp>
    </p:spTree>
    <p:extLst>
      <p:ext uri="{BB962C8B-B14F-4D97-AF65-F5344CB8AC3E}">
        <p14:creationId xmlns:p14="http://schemas.microsoft.com/office/powerpoint/2010/main" val="20821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by="(-#ppt_w*2)" calcmode="lin" valueType="num">
                                      <p:cBhvr rctx="PPT">
                                        <p:cTn id="7" dur="250" autoRev="1" fill="hold">
                                          <p:stCondLst>
                                            <p:cond delay="0"/>
                                          </p:stCondLst>
                                        </p:cTn>
                                        <p:tgtEl>
                                          <p:spTgt spid="9"/>
                                        </p:tgtEl>
                                        <p:attrNameLst>
                                          <p:attrName>ppt_w</p:attrName>
                                        </p:attrNameLst>
                                      </p:cBhvr>
                                    </p:anim>
                                    <p:anim by="(#ppt_w*0.50)" calcmode="lin" valueType="num">
                                      <p:cBhvr>
                                        <p:cTn id="8" dur="250" decel="50000" autoRev="1" fill="hold">
                                          <p:stCondLst>
                                            <p:cond delay="0"/>
                                          </p:stCondLst>
                                        </p:cTn>
                                        <p:tgtEl>
                                          <p:spTgt spid="9"/>
                                        </p:tgtEl>
                                        <p:attrNameLst>
                                          <p:attrName>ppt_x</p:attrName>
                                        </p:attrNameLst>
                                      </p:cBhvr>
                                    </p:anim>
                                    <p:anim from="(-#ppt_h/2)" to="(#ppt_y)" calcmode="lin" valueType="num">
                                      <p:cBhvr>
                                        <p:cTn id="9" dur="500" fill="hold">
                                          <p:stCondLst>
                                            <p:cond delay="0"/>
                                          </p:stCondLst>
                                        </p:cTn>
                                        <p:tgtEl>
                                          <p:spTgt spid="9"/>
                                        </p:tgtEl>
                                        <p:attrNameLst>
                                          <p:attrName>ppt_y</p:attrName>
                                        </p:attrNameLst>
                                      </p:cBhvr>
                                    </p:anim>
                                    <p:animRot by="21600000">
                                      <p:cBhvr>
                                        <p:cTn id="10" dur="500" fill="hold">
                                          <p:stCondLst>
                                            <p:cond delay="0"/>
                                          </p:stCondLst>
                                        </p:cTn>
                                        <p:tgtEl>
                                          <p:spTgt spid="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dissolve">
                                      <p:cBhvr>
                                        <p:cTn id="15" dur="500"/>
                                        <p:tgtEl>
                                          <p:spTgt spid="3">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dissolv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additive="base">
                                        <p:cTn id="29"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 calcmode="lin" valueType="num">
                                      <p:cBhvr additive="base">
                                        <p:cTn id="35"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 calcmode="lin" valueType="num">
                                      <p:cBhvr additive="base">
                                        <p:cTn id="41"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 calcmode="lin" valueType="num">
                                      <p:cBhvr additive="base">
                                        <p:cTn id="5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 calcmode="lin" valueType="num">
                                      <p:cBhvr additive="base">
                                        <p:cTn id="5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28D035-4204-9549-83C2-455CDEDD66B5}"/>
              </a:ext>
            </a:extLst>
          </p:cNvPr>
          <p:cNvPicPr>
            <a:picLocks noChangeAspect="1"/>
          </p:cNvPicPr>
          <p:nvPr/>
        </p:nvPicPr>
        <p:blipFill>
          <a:blip r:embed="rId3"/>
          <a:stretch>
            <a:fillRect/>
          </a:stretch>
        </p:blipFill>
        <p:spPr>
          <a:xfrm>
            <a:off x="1875691" y="0"/>
            <a:ext cx="8638442" cy="6858000"/>
          </a:xfrm>
          <a:prstGeom prst="rect">
            <a:avLst/>
          </a:prstGeom>
        </p:spPr>
      </p:pic>
      <p:pic>
        <p:nvPicPr>
          <p:cNvPr id="8" name="Picture 7">
            <a:extLst>
              <a:ext uri="{FF2B5EF4-FFF2-40B4-BE49-F238E27FC236}">
                <a16:creationId xmlns:a16="http://schemas.microsoft.com/office/drawing/2014/main" id="{AB90BBBA-97A4-0449-883C-3522742E983E}"/>
              </a:ext>
            </a:extLst>
          </p:cNvPr>
          <p:cNvPicPr>
            <a:picLocks noChangeAspect="1"/>
          </p:cNvPicPr>
          <p:nvPr/>
        </p:nvPicPr>
        <p:blipFill rotWithShape="1">
          <a:blip r:embed="rId4"/>
          <a:srcRect l="3050" t="3050"/>
          <a:stretch/>
        </p:blipFill>
        <p:spPr>
          <a:xfrm>
            <a:off x="5487577" y="3178629"/>
            <a:ext cx="1460609" cy="1539031"/>
          </a:xfrm>
          <a:prstGeom prst="rect">
            <a:avLst/>
          </a:prstGeom>
        </p:spPr>
      </p:pic>
    </p:spTree>
    <p:extLst>
      <p:ext uri="{BB962C8B-B14F-4D97-AF65-F5344CB8AC3E}">
        <p14:creationId xmlns:p14="http://schemas.microsoft.com/office/powerpoint/2010/main" val="58086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B8377E-B9AF-5E40-99AF-6ED0A09580D6}"/>
              </a:ext>
            </a:extLst>
          </p:cNvPr>
          <p:cNvPicPr>
            <a:picLocks noChangeAspect="1"/>
          </p:cNvPicPr>
          <p:nvPr/>
        </p:nvPicPr>
        <p:blipFill>
          <a:blip r:embed="rId2"/>
          <a:stretch>
            <a:fillRect/>
          </a:stretch>
        </p:blipFill>
        <p:spPr>
          <a:xfrm>
            <a:off x="1066799" y="2417535"/>
            <a:ext cx="10058400" cy="1892300"/>
          </a:xfrm>
          <a:prstGeom prst="rect">
            <a:avLst/>
          </a:prstGeom>
        </p:spPr>
      </p:pic>
      <p:pic>
        <p:nvPicPr>
          <p:cNvPr id="6" name="Picture 5">
            <a:extLst>
              <a:ext uri="{FF2B5EF4-FFF2-40B4-BE49-F238E27FC236}">
                <a16:creationId xmlns:a16="http://schemas.microsoft.com/office/drawing/2014/main" id="{95BC1284-D5CD-054A-A5FB-1F2FE03C11D5}"/>
              </a:ext>
            </a:extLst>
          </p:cNvPr>
          <p:cNvPicPr>
            <a:picLocks noChangeAspect="1"/>
          </p:cNvPicPr>
          <p:nvPr/>
        </p:nvPicPr>
        <p:blipFill>
          <a:blip r:embed="rId3"/>
          <a:stretch>
            <a:fillRect/>
          </a:stretch>
        </p:blipFill>
        <p:spPr>
          <a:xfrm>
            <a:off x="4732109" y="3186455"/>
            <a:ext cx="2727780" cy="441547"/>
          </a:xfrm>
          <a:prstGeom prst="rect">
            <a:avLst/>
          </a:prstGeom>
        </p:spPr>
      </p:pic>
    </p:spTree>
    <p:extLst>
      <p:ext uri="{BB962C8B-B14F-4D97-AF65-F5344CB8AC3E}">
        <p14:creationId xmlns:p14="http://schemas.microsoft.com/office/powerpoint/2010/main" val="78582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05EE7-9EEC-854A-8588-3CC8FF09C1E8}"/>
              </a:ext>
            </a:extLst>
          </p:cNvPr>
          <p:cNvSpPr>
            <a:spLocks noGrp="1"/>
          </p:cNvSpPr>
          <p:nvPr>
            <p:ph type="title"/>
          </p:nvPr>
        </p:nvSpPr>
        <p:spPr/>
        <p:txBody>
          <a:bodyPr/>
          <a:lstStyle/>
          <a:p>
            <a:r>
              <a:rPr lang="en-US" dirty="0"/>
              <a:t>Facebook Ads Manager</a:t>
            </a:r>
          </a:p>
        </p:txBody>
      </p:sp>
      <p:pic>
        <p:nvPicPr>
          <p:cNvPr id="4" name="Content Placeholder 3">
            <a:extLst>
              <a:ext uri="{FF2B5EF4-FFF2-40B4-BE49-F238E27FC236}">
                <a16:creationId xmlns:a16="http://schemas.microsoft.com/office/drawing/2014/main" id="{2B4DB5C6-2D74-E541-A3FB-0ABB27EBDBB1}"/>
              </a:ext>
            </a:extLst>
          </p:cNvPr>
          <p:cNvPicPr>
            <a:picLocks noGrp="1" noChangeAspect="1"/>
          </p:cNvPicPr>
          <p:nvPr>
            <p:ph idx="1"/>
          </p:nvPr>
        </p:nvPicPr>
        <p:blipFill>
          <a:blip r:embed="rId3"/>
          <a:stretch>
            <a:fillRect/>
          </a:stretch>
        </p:blipFill>
        <p:spPr>
          <a:xfrm>
            <a:off x="2472013" y="1520275"/>
            <a:ext cx="6801989" cy="4734891"/>
          </a:xfrm>
          <a:prstGeom prst="rect">
            <a:avLst/>
          </a:prstGeom>
        </p:spPr>
      </p:pic>
    </p:spTree>
    <p:extLst>
      <p:ext uri="{BB962C8B-B14F-4D97-AF65-F5344CB8AC3E}">
        <p14:creationId xmlns:p14="http://schemas.microsoft.com/office/powerpoint/2010/main" val="94612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0173-56E9-6E4B-B369-8574D62E1FC3}"/>
              </a:ext>
            </a:extLst>
          </p:cNvPr>
          <p:cNvSpPr>
            <a:spLocks noGrp="1"/>
          </p:cNvSpPr>
          <p:nvPr>
            <p:ph type="title"/>
          </p:nvPr>
        </p:nvSpPr>
        <p:spPr>
          <a:xfrm>
            <a:off x="677334" y="609600"/>
            <a:ext cx="8596668" cy="703385"/>
          </a:xfrm>
        </p:spPr>
        <p:txBody>
          <a:bodyPr/>
          <a:lstStyle/>
          <a:p>
            <a:r>
              <a:rPr lang="en-US" dirty="0"/>
              <a:t>Your First App</a:t>
            </a:r>
          </a:p>
        </p:txBody>
      </p:sp>
      <p:sp>
        <p:nvSpPr>
          <p:cNvPr id="3" name="Content Placeholder 2">
            <a:extLst>
              <a:ext uri="{FF2B5EF4-FFF2-40B4-BE49-F238E27FC236}">
                <a16:creationId xmlns:a16="http://schemas.microsoft.com/office/drawing/2014/main" id="{2A731C18-73FF-0743-8167-85B6F420C8E1}"/>
              </a:ext>
            </a:extLst>
          </p:cNvPr>
          <p:cNvSpPr>
            <a:spLocks noGrp="1"/>
          </p:cNvSpPr>
          <p:nvPr>
            <p:ph sz="half" idx="1"/>
          </p:nvPr>
        </p:nvSpPr>
        <p:spPr>
          <a:xfrm>
            <a:off x="677333" y="2160589"/>
            <a:ext cx="5711744" cy="1719749"/>
          </a:xfrm>
          <a:solidFill>
            <a:schemeClr val="bg1">
              <a:lumMod val="95000"/>
            </a:schemeClr>
          </a:solidFill>
        </p:spPr>
        <p:txBody>
          <a:bodyPr/>
          <a:lstStyle/>
          <a:p>
            <a:pPr marL="0" indent="0">
              <a:buNone/>
            </a:pPr>
            <a:r>
              <a:rPr lang="en-US" b="1" dirty="0">
                <a:latin typeface="Courier" pitchFamily="2" charset="0"/>
                <a:cs typeface="Courier New" panose="02070309020205020404" pitchFamily="49" charset="0"/>
              </a:rPr>
              <a:t>&gt; </a:t>
            </a:r>
            <a:r>
              <a:rPr lang="en-US" b="1" dirty="0" err="1">
                <a:latin typeface="Courier" pitchFamily="2" charset="0"/>
                <a:cs typeface="Courier New" panose="02070309020205020404" pitchFamily="49" charset="0"/>
              </a:rPr>
              <a:t>npm</a:t>
            </a:r>
            <a:r>
              <a:rPr lang="en-US" b="1" dirty="0">
                <a:latin typeface="Courier" pitchFamily="2" charset="0"/>
                <a:cs typeface="Courier New" panose="02070309020205020404" pitchFamily="49" charset="0"/>
              </a:rPr>
              <a:t> install -g create-react-native-app</a:t>
            </a:r>
          </a:p>
          <a:p>
            <a:pPr marL="0" indent="0">
              <a:buNone/>
            </a:pPr>
            <a:r>
              <a:rPr lang="en-US" b="1" dirty="0">
                <a:latin typeface="Courier" pitchFamily="2" charset="0"/>
                <a:cs typeface="Courier New" panose="02070309020205020404" pitchFamily="49" charset="0"/>
              </a:rPr>
              <a:t>&gt; create-react-native-app </a:t>
            </a:r>
            <a:r>
              <a:rPr lang="en-US" b="1" dirty="0" err="1">
                <a:latin typeface="Courier" pitchFamily="2" charset="0"/>
                <a:cs typeface="Courier New" panose="02070309020205020404" pitchFamily="49" charset="0"/>
              </a:rPr>
              <a:t>InitialApp</a:t>
            </a:r>
            <a:endParaRPr lang="en-US" b="1" dirty="0">
              <a:latin typeface="Courier" pitchFamily="2" charset="0"/>
              <a:cs typeface="Courier New" panose="02070309020205020404" pitchFamily="49" charset="0"/>
            </a:endParaRPr>
          </a:p>
          <a:p>
            <a:pPr marL="0" indent="0">
              <a:buNone/>
            </a:pPr>
            <a:r>
              <a:rPr lang="en-US" b="1" dirty="0">
                <a:latin typeface="Courier" pitchFamily="2" charset="0"/>
                <a:cs typeface="Courier New" panose="02070309020205020404" pitchFamily="49" charset="0"/>
              </a:rPr>
              <a:t>&gt; cd </a:t>
            </a:r>
            <a:r>
              <a:rPr lang="en-US" b="1" dirty="0" err="1">
                <a:latin typeface="Courier" pitchFamily="2" charset="0"/>
                <a:cs typeface="Courier New" panose="02070309020205020404" pitchFamily="49" charset="0"/>
              </a:rPr>
              <a:t>InitialApp</a:t>
            </a:r>
            <a:r>
              <a:rPr lang="en-US" b="1" dirty="0">
                <a:latin typeface="Courier" pitchFamily="2" charset="0"/>
                <a:cs typeface="Courier New" panose="02070309020205020404" pitchFamily="49" charset="0"/>
              </a:rPr>
              <a:t> </a:t>
            </a:r>
          </a:p>
          <a:p>
            <a:pPr marL="0" indent="0">
              <a:buNone/>
            </a:pPr>
            <a:r>
              <a:rPr lang="en-US" b="1" dirty="0">
                <a:latin typeface="Courier" pitchFamily="2" charset="0"/>
                <a:cs typeface="Courier New" panose="02070309020205020404" pitchFamily="49" charset="0"/>
              </a:rPr>
              <a:t>&gt; </a:t>
            </a:r>
            <a:r>
              <a:rPr lang="en-US" b="1" dirty="0" err="1">
                <a:latin typeface="Courier" pitchFamily="2" charset="0"/>
                <a:cs typeface="Courier New" panose="02070309020205020404" pitchFamily="49" charset="0"/>
              </a:rPr>
              <a:t>npm</a:t>
            </a:r>
            <a:r>
              <a:rPr lang="en-US" b="1" dirty="0">
                <a:latin typeface="Courier" pitchFamily="2" charset="0"/>
                <a:cs typeface="Courier New" panose="02070309020205020404" pitchFamily="49" charset="0"/>
              </a:rPr>
              <a:t> start</a:t>
            </a:r>
          </a:p>
        </p:txBody>
      </p:sp>
      <p:sp>
        <p:nvSpPr>
          <p:cNvPr id="6" name="Content Placeholder 2">
            <a:extLst>
              <a:ext uri="{FF2B5EF4-FFF2-40B4-BE49-F238E27FC236}">
                <a16:creationId xmlns:a16="http://schemas.microsoft.com/office/drawing/2014/main" id="{E0C2EAE7-30D8-1649-AE32-F7D0601EDC4F}"/>
              </a:ext>
            </a:extLst>
          </p:cNvPr>
          <p:cNvSpPr txBox="1">
            <a:spLocks/>
          </p:cNvSpPr>
          <p:nvPr/>
        </p:nvSpPr>
        <p:spPr>
          <a:xfrm>
            <a:off x="6615668" y="2160589"/>
            <a:ext cx="4730516" cy="1719749"/>
          </a:xfrm>
          <a:prstGeom prst="rect">
            <a:avLst/>
          </a:prstGeom>
          <a:solidFill>
            <a:schemeClr val="bg1">
              <a:lumMod val="9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b="1" dirty="0">
                <a:latin typeface="Courier" pitchFamily="2" charset="0"/>
                <a:cs typeface="Courier New" panose="02070309020205020404" pitchFamily="49" charset="0"/>
              </a:rPr>
              <a:t>&gt; </a:t>
            </a:r>
            <a:r>
              <a:rPr lang="en-US" b="1" dirty="0" err="1">
                <a:latin typeface="Courier" pitchFamily="2" charset="0"/>
                <a:cs typeface="Courier New" panose="02070309020205020404" pitchFamily="49" charset="0"/>
              </a:rPr>
              <a:t>npm</a:t>
            </a:r>
            <a:r>
              <a:rPr lang="en-US" b="1" dirty="0">
                <a:latin typeface="Courier" pitchFamily="2" charset="0"/>
                <a:cs typeface="Courier New" panose="02070309020205020404" pitchFamily="49" charset="0"/>
              </a:rPr>
              <a:t> install -g react-native-cli</a:t>
            </a:r>
          </a:p>
          <a:p>
            <a:pPr marL="0" indent="0">
              <a:buFont typeface="Wingdings 3" charset="2"/>
              <a:buNone/>
            </a:pPr>
            <a:r>
              <a:rPr lang="en-US" b="1" dirty="0">
                <a:latin typeface="Courier" pitchFamily="2" charset="0"/>
                <a:cs typeface="Courier New" panose="02070309020205020404" pitchFamily="49" charset="0"/>
              </a:rPr>
              <a:t>&gt; react-native </a:t>
            </a:r>
            <a:r>
              <a:rPr lang="en-US" b="1" dirty="0" err="1">
                <a:latin typeface="Courier" pitchFamily="2" charset="0"/>
                <a:cs typeface="Courier New" panose="02070309020205020404" pitchFamily="49" charset="0"/>
              </a:rPr>
              <a:t>init</a:t>
            </a:r>
            <a:r>
              <a:rPr lang="en-US" b="1" dirty="0">
                <a:latin typeface="Courier" pitchFamily="2" charset="0"/>
                <a:cs typeface="Courier New" panose="02070309020205020404" pitchFamily="49" charset="0"/>
              </a:rPr>
              <a:t> </a:t>
            </a:r>
            <a:r>
              <a:rPr lang="en-US" b="1" dirty="0" err="1">
                <a:latin typeface="Courier" pitchFamily="2" charset="0"/>
                <a:cs typeface="Courier New" panose="02070309020205020404" pitchFamily="49" charset="0"/>
              </a:rPr>
              <a:t>InitialApp</a:t>
            </a:r>
            <a:endParaRPr lang="en-US" b="1" dirty="0">
              <a:latin typeface="Courier" pitchFamily="2" charset="0"/>
              <a:cs typeface="Courier New" panose="02070309020205020404" pitchFamily="49" charset="0"/>
            </a:endParaRPr>
          </a:p>
          <a:p>
            <a:pPr marL="0" indent="0">
              <a:buFont typeface="Wingdings 3" charset="2"/>
              <a:buNone/>
            </a:pPr>
            <a:r>
              <a:rPr lang="en-US" b="1" dirty="0">
                <a:latin typeface="Courier" pitchFamily="2" charset="0"/>
                <a:cs typeface="Courier New" panose="02070309020205020404" pitchFamily="49" charset="0"/>
              </a:rPr>
              <a:t>&gt; cd </a:t>
            </a:r>
            <a:r>
              <a:rPr lang="en-US" b="1" dirty="0" err="1">
                <a:latin typeface="Courier" pitchFamily="2" charset="0"/>
                <a:cs typeface="Courier New" panose="02070309020205020404" pitchFamily="49" charset="0"/>
              </a:rPr>
              <a:t>InitialApp</a:t>
            </a:r>
            <a:endParaRPr lang="en-US" b="1" dirty="0">
              <a:latin typeface="Courier" pitchFamily="2" charset="0"/>
              <a:cs typeface="Courier New" panose="02070309020205020404" pitchFamily="49" charset="0"/>
            </a:endParaRPr>
          </a:p>
          <a:p>
            <a:pPr marL="0" indent="0">
              <a:buFont typeface="Wingdings 3" charset="2"/>
              <a:buNone/>
            </a:pPr>
            <a:r>
              <a:rPr lang="en-US" b="1" dirty="0">
                <a:latin typeface="Courier" pitchFamily="2" charset="0"/>
                <a:cs typeface="Courier New" panose="02070309020205020404" pitchFamily="49" charset="0"/>
              </a:rPr>
              <a:t>&gt; react-native run-</a:t>
            </a:r>
            <a:r>
              <a:rPr lang="en-US" b="1" dirty="0" err="1">
                <a:latin typeface="Courier" pitchFamily="2" charset="0"/>
                <a:cs typeface="Courier New" panose="02070309020205020404" pitchFamily="49" charset="0"/>
              </a:rPr>
              <a:t>ios</a:t>
            </a:r>
            <a:endParaRPr lang="en-US" b="1" dirty="0">
              <a:latin typeface="Courier" pitchFamily="2" charset="0"/>
              <a:cs typeface="Courier New" panose="02070309020205020404" pitchFamily="49" charset="0"/>
            </a:endParaRPr>
          </a:p>
        </p:txBody>
      </p:sp>
      <p:sp>
        <p:nvSpPr>
          <p:cNvPr id="7" name="TextBox 6">
            <a:extLst>
              <a:ext uri="{FF2B5EF4-FFF2-40B4-BE49-F238E27FC236}">
                <a16:creationId xmlns:a16="http://schemas.microsoft.com/office/drawing/2014/main" id="{27606404-F5C1-C24F-91EA-E4AE64E685D6}"/>
              </a:ext>
            </a:extLst>
          </p:cNvPr>
          <p:cNvSpPr txBox="1"/>
          <p:nvPr/>
        </p:nvSpPr>
        <p:spPr>
          <a:xfrm>
            <a:off x="677333" y="1512277"/>
            <a:ext cx="5430390" cy="400110"/>
          </a:xfrm>
          <a:prstGeom prst="rect">
            <a:avLst/>
          </a:prstGeom>
          <a:noFill/>
        </p:spPr>
        <p:txBody>
          <a:bodyPr wrap="square" rtlCol="0">
            <a:spAutoFit/>
          </a:bodyPr>
          <a:lstStyle/>
          <a:p>
            <a:r>
              <a:rPr lang="en-US" sz="2000" dirty="0">
                <a:solidFill>
                  <a:schemeClr val="accent1">
                    <a:lumMod val="50000"/>
                  </a:schemeClr>
                </a:solidFill>
              </a:rPr>
              <a:t>Create React Native App</a:t>
            </a:r>
          </a:p>
        </p:txBody>
      </p:sp>
      <p:sp>
        <p:nvSpPr>
          <p:cNvPr id="8" name="TextBox 7">
            <a:extLst>
              <a:ext uri="{FF2B5EF4-FFF2-40B4-BE49-F238E27FC236}">
                <a16:creationId xmlns:a16="http://schemas.microsoft.com/office/drawing/2014/main" id="{51D45E15-F7BD-8D44-A465-F5B546E891C4}"/>
              </a:ext>
            </a:extLst>
          </p:cNvPr>
          <p:cNvSpPr txBox="1"/>
          <p:nvPr/>
        </p:nvSpPr>
        <p:spPr>
          <a:xfrm>
            <a:off x="6615668" y="1512277"/>
            <a:ext cx="5430390" cy="400110"/>
          </a:xfrm>
          <a:prstGeom prst="rect">
            <a:avLst/>
          </a:prstGeom>
          <a:noFill/>
        </p:spPr>
        <p:txBody>
          <a:bodyPr wrap="square" rtlCol="0">
            <a:spAutoFit/>
          </a:bodyPr>
          <a:lstStyle/>
          <a:p>
            <a:r>
              <a:rPr lang="en-US" sz="2000" dirty="0">
                <a:solidFill>
                  <a:schemeClr val="accent1">
                    <a:lumMod val="50000"/>
                  </a:schemeClr>
                </a:solidFill>
              </a:rPr>
              <a:t>React Native CLI</a:t>
            </a:r>
          </a:p>
        </p:txBody>
      </p:sp>
    </p:spTree>
    <p:extLst>
      <p:ext uri="{BB962C8B-B14F-4D97-AF65-F5344CB8AC3E}">
        <p14:creationId xmlns:p14="http://schemas.microsoft.com/office/powerpoint/2010/main" val="9425878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7705</TotalTime>
  <Words>1633</Words>
  <Application>Microsoft Macintosh PowerPoint</Application>
  <PresentationFormat>Widescreen</PresentationFormat>
  <Paragraphs>231</Paragraphs>
  <Slides>36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Courier</vt:lpstr>
      <vt:lpstr>Courier New</vt:lpstr>
      <vt:lpstr>Trebuchet MS</vt:lpstr>
      <vt:lpstr>Wingdings 3</vt:lpstr>
      <vt:lpstr>Facet</vt:lpstr>
      <vt:lpstr>Introduction to React Native</vt:lpstr>
      <vt:lpstr>PowerPoint Presentation</vt:lpstr>
      <vt:lpstr>PowerPoint Presentation</vt:lpstr>
      <vt:lpstr>PowerPoint Presentation</vt:lpstr>
      <vt:lpstr>Traditional Mobile Development</vt:lpstr>
      <vt:lpstr>PowerPoint Presentation</vt:lpstr>
      <vt:lpstr>PowerPoint Presentation</vt:lpstr>
      <vt:lpstr>Facebook Ads Manager</vt:lpstr>
      <vt:lpstr>Your First App</vt:lpstr>
      <vt:lpstr>PowerPoint Presentation</vt:lpstr>
      <vt:lpstr>React Native</vt:lpstr>
      <vt:lpstr>Transformations</vt:lpstr>
      <vt:lpstr>Code Sharing</vt:lpstr>
      <vt:lpstr>Code Sharing</vt:lpstr>
      <vt:lpstr>Code Sharing</vt:lpstr>
      <vt:lpstr>Components</vt:lpstr>
      <vt:lpstr>Flexbox</vt:lpstr>
      <vt:lpstr>Components</vt:lpstr>
      <vt:lpstr>Data Management</vt:lpstr>
      <vt:lpstr>Redux </vt:lpstr>
      <vt:lpstr>Data Management</vt:lpstr>
      <vt:lpstr>Realm</vt:lpstr>
      <vt:lpstr>Data Management</vt:lpstr>
      <vt:lpstr>Data Persistence</vt:lpstr>
      <vt:lpstr>React Native Web</vt:lpstr>
      <vt:lpstr>React Native Web</vt:lpstr>
      <vt:lpstr>PowerPoint Presentation</vt:lpstr>
      <vt:lpstr>PowerPoint Presentation</vt:lpstr>
      <vt:lpstr>PowerPoint Presentation</vt:lpstr>
      <vt:lpstr>PowerPoint Presentation</vt:lpstr>
      <vt:lpstr>React Native Web</vt:lpstr>
      <vt:lpstr>Accessibility</vt:lpstr>
      <vt:lpstr>React Native Web</vt:lpstr>
      <vt:lpstr>createElement example</vt:lpstr>
      <vt:lpstr>Finishing Thought</vt:lpstr>
      <vt:lpstr>Resources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React Native</dc:title>
  <dc:creator>Munjal,Kavish</dc:creator>
  <cp:lastModifiedBy>Munjal,Kavish</cp:lastModifiedBy>
  <cp:revision>54</cp:revision>
  <dcterms:created xsi:type="dcterms:W3CDTF">2018-05-03T16:04:33Z</dcterms:created>
  <dcterms:modified xsi:type="dcterms:W3CDTF">2018-05-12T23:03:17Z</dcterms:modified>
</cp:coreProperties>
</file>